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handoutMasterIdLst>
    <p:handoutMasterId r:id="rId46"/>
  </p:handoutMasterIdLst>
  <p:sldIdLst>
    <p:sldId id="256" r:id="rId2"/>
    <p:sldId id="280" r:id="rId3"/>
    <p:sldId id="281" r:id="rId4"/>
    <p:sldId id="258" r:id="rId5"/>
    <p:sldId id="260" r:id="rId6"/>
    <p:sldId id="283" r:id="rId7"/>
    <p:sldId id="261" r:id="rId8"/>
    <p:sldId id="311" r:id="rId9"/>
    <p:sldId id="312" r:id="rId10"/>
    <p:sldId id="313" r:id="rId11"/>
    <p:sldId id="314" r:id="rId12"/>
    <p:sldId id="315" r:id="rId13"/>
    <p:sldId id="262" r:id="rId14"/>
    <p:sldId id="263" r:id="rId15"/>
    <p:sldId id="272" r:id="rId16"/>
    <p:sldId id="305" r:id="rId17"/>
    <p:sldId id="306" r:id="rId18"/>
    <p:sldId id="273" r:id="rId19"/>
    <p:sldId id="298" r:id="rId20"/>
    <p:sldId id="307" r:id="rId21"/>
    <p:sldId id="275" r:id="rId22"/>
    <p:sldId id="274" r:id="rId23"/>
    <p:sldId id="308" r:id="rId24"/>
    <p:sldId id="316" r:id="rId25"/>
    <p:sldId id="264" r:id="rId26"/>
    <p:sldId id="265" r:id="rId27"/>
    <p:sldId id="299" r:id="rId28"/>
    <p:sldId id="271" r:id="rId29"/>
    <p:sldId id="289" r:id="rId30"/>
    <p:sldId id="293" r:id="rId31"/>
    <p:sldId id="266" r:id="rId32"/>
    <p:sldId id="290" r:id="rId33"/>
    <p:sldId id="294" r:id="rId34"/>
    <p:sldId id="292" r:id="rId35"/>
    <p:sldId id="267" r:id="rId36"/>
    <p:sldId id="304" r:id="rId37"/>
    <p:sldId id="268" r:id="rId38"/>
    <p:sldId id="297" r:id="rId39"/>
    <p:sldId id="309" r:id="rId40"/>
    <p:sldId id="310" r:id="rId41"/>
    <p:sldId id="270" r:id="rId42"/>
    <p:sldId id="303" r:id="rId43"/>
    <p:sldId id="301" r:id="rId44"/>
  </p:sldIdLst>
  <p:sldSz cx="9144000" cy="6858000" type="screen4x3"/>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ED2"/>
    <a:srgbClr val="FF0000"/>
    <a:srgbClr val="0000FF"/>
    <a:srgbClr val="00CC66"/>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31" autoAdjust="0"/>
    <p:restoredTop sz="94589" autoAdjust="0"/>
  </p:normalViewPr>
  <p:slideViewPr>
    <p:cSldViewPr>
      <p:cViewPr varScale="1">
        <p:scale>
          <a:sx n="49" d="100"/>
          <a:sy n="49" d="100"/>
        </p:scale>
        <p:origin x="1722" y="54"/>
      </p:cViewPr>
      <p:guideLst>
        <p:guide orient="horz" pos="2160"/>
        <p:guide pos="2880"/>
      </p:guideLst>
    </p:cSldViewPr>
  </p:slideViewPr>
  <p:notesTextViewPr>
    <p:cViewPr>
      <p:scale>
        <a:sx n="1" d="1"/>
        <a:sy n="1" d="1"/>
      </p:scale>
      <p:origin x="0" y="0"/>
    </p:cViewPr>
  </p:notesTextViewPr>
  <p:sorterViewPr>
    <p:cViewPr>
      <p:scale>
        <a:sx n="100" d="100"/>
        <a:sy n="100" d="100"/>
      </p:scale>
      <p:origin x="0" y="163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6363" cy="511731"/>
          </a:xfrm>
          <a:prstGeom prst="rect">
            <a:avLst/>
          </a:prstGeom>
        </p:spPr>
        <p:txBody>
          <a:bodyPr vert="horz" lIns="94768" tIns="47384" rIns="94768" bIns="47384" rtlCol="0"/>
          <a:lstStyle>
            <a:lvl1pPr algn="l">
              <a:defRPr sz="1200"/>
            </a:lvl1pPr>
          </a:lstStyle>
          <a:p>
            <a:endParaRPr lang="en-AU"/>
          </a:p>
        </p:txBody>
      </p:sp>
      <p:sp>
        <p:nvSpPr>
          <p:cNvPr id="3" name="Date Placeholder 2"/>
          <p:cNvSpPr>
            <a:spLocks noGrp="1"/>
          </p:cNvSpPr>
          <p:nvPr>
            <p:ph type="dt" sz="quarter" idx="1"/>
          </p:nvPr>
        </p:nvSpPr>
        <p:spPr>
          <a:xfrm>
            <a:off x="4021295" y="0"/>
            <a:ext cx="3076363" cy="511731"/>
          </a:xfrm>
          <a:prstGeom prst="rect">
            <a:avLst/>
          </a:prstGeom>
        </p:spPr>
        <p:txBody>
          <a:bodyPr vert="horz" lIns="94768" tIns="47384" rIns="94768" bIns="47384" rtlCol="0"/>
          <a:lstStyle>
            <a:lvl1pPr algn="r">
              <a:defRPr sz="1200"/>
            </a:lvl1pPr>
          </a:lstStyle>
          <a:p>
            <a:fld id="{F91DFCD1-5F42-4887-9C07-FCB347D81841}" type="datetimeFigureOut">
              <a:rPr lang="en-AU" smtClean="0"/>
              <a:pPr/>
              <a:t>14/08/2019</a:t>
            </a:fld>
            <a:endParaRPr lang="en-AU"/>
          </a:p>
        </p:txBody>
      </p:sp>
      <p:sp>
        <p:nvSpPr>
          <p:cNvPr id="4" name="Footer Placeholder 3"/>
          <p:cNvSpPr>
            <a:spLocks noGrp="1"/>
          </p:cNvSpPr>
          <p:nvPr>
            <p:ph type="ftr" sz="quarter" idx="2"/>
          </p:nvPr>
        </p:nvSpPr>
        <p:spPr>
          <a:xfrm>
            <a:off x="1" y="9721106"/>
            <a:ext cx="3076363" cy="511731"/>
          </a:xfrm>
          <a:prstGeom prst="rect">
            <a:avLst/>
          </a:prstGeom>
        </p:spPr>
        <p:txBody>
          <a:bodyPr vert="horz" lIns="94768" tIns="47384" rIns="94768" bIns="47384" rtlCol="0" anchor="b"/>
          <a:lstStyle>
            <a:lvl1pPr algn="l">
              <a:defRPr sz="1200"/>
            </a:lvl1pPr>
          </a:lstStyle>
          <a:p>
            <a:endParaRPr lang="en-AU"/>
          </a:p>
        </p:txBody>
      </p:sp>
      <p:sp>
        <p:nvSpPr>
          <p:cNvPr id="5" name="Slide Number Placeholder 4"/>
          <p:cNvSpPr>
            <a:spLocks noGrp="1"/>
          </p:cNvSpPr>
          <p:nvPr>
            <p:ph type="sldNum" sz="quarter" idx="3"/>
          </p:nvPr>
        </p:nvSpPr>
        <p:spPr>
          <a:xfrm>
            <a:off x="4021295" y="9721106"/>
            <a:ext cx="3076363" cy="511731"/>
          </a:xfrm>
          <a:prstGeom prst="rect">
            <a:avLst/>
          </a:prstGeom>
        </p:spPr>
        <p:txBody>
          <a:bodyPr vert="horz" lIns="94768" tIns="47384" rIns="94768" bIns="47384" rtlCol="0" anchor="b"/>
          <a:lstStyle>
            <a:lvl1pPr algn="r">
              <a:defRPr sz="1200"/>
            </a:lvl1pPr>
          </a:lstStyle>
          <a:p>
            <a:fld id="{13BB1D82-0DD7-4A75-B5F9-60560878F87E}" type="slidenum">
              <a:rPr lang="en-AU" smtClean="0"/>
              <a:pPr/>
              <a:t>‹#›</a:t>
            </a:fld>
            <a:endParaRPr lang="en-AU"/>
          </a:p>
        </p:txBody>
      </p:sp>
    </p:spTree>
    <p:extLst>
      <p:ext uri="{BB962C8B-B14F-4D97-AF65-F5344CB8AC3E}">
        <p14:creationId xmlns:p14="http://schemas.microsoft.com/office/powerpoint/2010/main" val="23457824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137" cy="512304"/>
          </a:xfrm>
          <a:prstGeom prst="rect">
            <a:avLst/>
          </a:prstGeom>
        </p:spPr>
        <p:txBody>
          <a:bodyPr vert="horz" lIns="94768" tIns="47384" rIns="94768" bIns="47384" rtlCol="0"/>
          <a:lstStyle>
            <a:lvl1pPr algn="l">
              <a:defRPr sz="1200"/>
            </a:lvl1pPr>
          </a:lstStyle>
          <a:p>
            <a:endParaRPr lang="en-AU"/>
          </a:p>
        </p:txBody>
      </p:sp>
      <p:sp>
        <p:nvSpPr>
          <p:cNvPr id="3" name="Date Placeholder 2"/>
          <p:cNvSpPr>
            <a:spLocks noGrp="1"/>
          </p:cNvSpPr>
          <p:nvPr>
            <p:ph type="dt" idx="1"/>
          </p:nvPr>
        </p:nvSpPr>
        <p:spPr>
          <a:xfrm>
            <a:off x="4020506" y="0"/>
            <a:ext cx="3077137" cy="512304"/>
          </a:xfrm>
          <a:prstGeom prst="rect">
            <a:avLst/>
          </a:prstGeom>
        </p:spPr>
        <p:txBody>
          <a:bodyPr vert="horz" lIns="94768" tIns="47384" rIns="94768" bIns="47384" rtlCol="0"/>
          <a:lstStyle>
            <a:lvl1pPr algn="r">
              <a:defRPr sz="1200"/>
            </a:lvl1pPr>
          </a:lstStyle>
          <a:p>
            <a:fld id="{48C3FF0B-0EF2-4B1E-85A3-76971D7ACC50}" type="datetimeFigureOut">
              <a:rPr lang="en-AU" smtClean="0"/>
              <a:t>14/08/2019</a:t>
            </a:fld>
            <a:endParaRPr lang="en-AU"/>
          </a:p>
        </p:txBody>
      </p:sp>
      <p:sp>
        <p:nvSpPr>
          <p:cNvPr id="4" name="Slide Image Placehold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4768" tIns="47384" rIns="94768" bIns="47384" rtlCol="0" anchor="ctr"/>
          <a:lstStyle/>
          <a:p>
            <a:endParaRPr lang="en-AU"/>
          </a:p>
        </p:txBody>
      </p:sp>
      <p:sp>
        <p:nvSpPr>
          <p:cNvPr id="5" name="Notes Placeholder 4"/>
          <p:cNvSpPr>
            <a:spLocks noGrp="1"/>
          </p:cNvSpPr>
          <p:nvPr>
            <p:ph type="body" sz="quarter" idx="3"/>
          </p:nvPr>
        </p:nvSpPr>
        <p:spPr>
          <a:xfrm>
            <a:off x="709599" y="4861155"/>
            <a:ext cx="5680103" cy="4605821"/>
          </a:xfrm>
          <a:prstGeom prst="rect">
            <a:avLst/>
          </a:prstGeom>
        </p:spPr>
        <p:txBody>
          <a:bodyPr vert="horz" lIns="94768" tIns="47384" rIns="94768" bIns="4738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720673"/>
            <a:ext cx="3077137" cy="512303"/>
          </a:xfrm>
          <a:prstGeom prst="rect">
            <a:avLst/>
          </a:prstGeom>
        </p:spPr>
        <p:txBody>
          <a:bodyPr vert="horz" lIns="94768" tIns="47384" rIns="94768" bIns="47384" rtlCol="0" anchor="b"/>
          <a:lstStyle>
            <a:lvl1pPr algn="l">
              <a:defRPr sz="1200"/>
            </a:lvl1pPr>
          </a:lstStyle>
          <a:p>
            <a:endParaRPr lang="en-AU"/>
          </a:p>
        </p:txBody>
      </p:sp>
      <p:sp>
        <p:nvSpPr>
          <p:cNvPr id="7" name="Slide Number Placeholder 6"/>
          <p:cNvSpPr>
            <a:spLocks noGrp="1"/>
          </p:cNvSpPr>
          <p:nvPr>
            <p:ph type="sldNum" sz="quarter" idx="5"/>
          </p:nvPr>
        </p:nvSpPr>
        <p:spPr>
          <a:xfrm>
            <a:off x="4020506" y="9720673"/>
            <a:ext cx="3077137" cy="512303"/>
          </a:xfrm>
          <a:prstGeom prst="rect">
            <a:avLst/>
          </a:prstGeom>
        </p:spPr>
        <p:txBody>
          <a:bodyPr vert="horz" lIns="94768" tIns="47384" rIns="94768" bIns="47384" rtlCol="0" anchor="b"/>
          <a:lstStyle>
            <a:lvl1pPr algn="r">
              <a:defRPr sz="1200"/>
            </a:lvl1pPr>
          </a:lstStyle>
          <a:p>
            <a:fld id="{0B7633EF-D2A1-4A4E-8165-1340EB106B23}" type="slidenum">
              <a:rPr lang="en-AU" smtClean="0"/>
              <a:t>‹#›</a:t>
            </a:fld>
            <a:endParaRPr lang="en-AU"/>
          </a:p>
        </p:txBody>
      </p:sp>
    </p:spTree>
    <p:extLst>
      <p:ext uri="{BB962C8B-B14F-4D97-AF65-F5344CB8AC3E}">
        <p14:creationId xmlns:p14="http://schemas.microsoft.com/office/powerpoint/2010/main" val="1308096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a:p>
        </p:txBody>
      </p:sp>
      <p:sp>
        <p:nvSpPr>
          <p:cNvPr id="4" name="Slide Number Placeholder 3"/>
          <p:cNvSpPr>
            <a:spLocks noGrp="1"/>
          </p:cNvSpPr>
          <p:nvPr>
            <p:ph type="sldNum" sz="quarter" idx="10"/>
          </p:nvPr>
        </p:nvSpPr>
        <p:spPr/>
        <p:txBody>
          <a:bodyPr/>
          <a:lstStyle/>
          <a:p>
            <a:fld id="{0B7633EF-D2A1-4A4E-8165-1340EB106B23}" type="slidenum">
              <a:rPr lang="en-AU" smtClean="0"/>
              <a:t>2</a:t>
            </a:fld>
            <a:endParaRPr lang="en-AU"/>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AU"/>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276D963D-CADA-4566-A4B0-199CEB6BE6A5}" type="datetimeFigureOut">
              <a:rPr lang="en-AU" smtClean="0"/>
              <a:pPr/>
              <a:t>14/08/2019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78DFAE1A-3D53-4D58-91A9-1EA1BA99ACD0}" type="slidenum">
              <a:rPr lang="en-AU" smtClean="0"/>
              <a:pPr/>
              <a:t>‹#›</a:t>
            </a:fld>
            <a:endParaRPr lang="en-AU"/>
          </a:p>
        </p:txBody>
      </p:sp>
    </p:spTree>
    <p:extLst>
      <p:ext uri="{BB962C8B-B14F-4D97-AF65-F5344CB8AC3E}">
        <p14:creationId xmlns:p14="http://schemas.microsoft.com/office/powerpoint/2010/main" val="427193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276D963D-CADA-4566-A4B0-199CEB6BE6A5}" type="datetimeFigureOut">
              <a:rPr lang="en-AU" smtClean="0"/>
              <a:pPr/>
              <a:t>14/08/2019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78DFAE1A-3D53-4D58-91A9-1EA1BA99ACD0}" type="slidenum">
              <a:rPr lang="en-AU" smtClean="0"/>
              <a:pPr/>
              <a:t>‹#›</a:t>
            </a:fld>
            <a:endParaRPr lang="en-AU"/>
          </a:p>
        </p:txBody>
      </p:sp>
    </p:spTree>
    <p:extLst>
      <p:ext uri="{BB962C8B-B14F-4D97-AF65-F5344CB8AC3E}">
        <p14:creationId xmlns:p14="http://schemas.microsoft.com/office/powerpoint/2010/main" val="2696368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276D963D-CADA-4566-A4B0-199CEB6BE6A5}" type="datetimeFigureOut">
              <a:rPr lang="en-AU" smtClean="0"/>
              <a:pPr/>
              <a:t>14/08/2019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78DFAE1A-3D53-4D58-91A9-1EA1BA99ACD0}" type="slidenum">
              <a:rPr lang="en-AU" smtClean="0"/>
              <a:pPr/>
              <a:t>‹#›</a:t>
            </a:fld>
            <a:endParaRPr lang="en-AU"/>
          </a:p>
        </p:txBody>
      </p:sp>
    </p:spTree>
    <p:extLst>
      <p:ext uri="{BB962C8B-B14F-4D97-AF65-F5344CB8AC3E}">
        <p14:creationId xmlns:p14="http://schemas.microsoft.com/office/powerpoint/2010/main" val="2463318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276D963D-CADA-4566-A4B0-199CEB6BE6A5}" type="datetimeFigureOut">
              <a:rPr lang="en-AU" smtClean="0"/>
              <a:pPr/>
              <a:t>14/08/2019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78DFAE1A-3D53-4D58-91A9-1EA1BA99ACD0}" type="slidenum">
              <a:rPr lang="en-AU" smtClean="0"/>
              <a:pPr/>
              <a:t>‹#›</a:t>
            </a:fld>
            <a:endParaRPr lang="en-AU"/>
          </a:p>
        </p:txBody>
      </p:sp>
    </p:spTree>
    <p:extLst>
      <p:ext uri="{BB962C8B-B14F-4D97-AF65-F5344CB8AC3E}">
        <p14:creationId xmlns:p14="http://schemas.microsoft.com/office/powerpoint/2010/main" val="657066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6D963D-CADA-4566-A4B0-199CEB6BE6A5}" type="datetimeFigureOut">
              <a:rPr lang="en-AU" smtClean="0"/>
              <a:pPr/>
              <a:t>14/08/2019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78DFAE1A-3D53-4D58-91A9-1EA1BA99ACD0}" type="slidenum">
              <a:rPr lang="en-AU" smtClean="0"/>
              <a:pPr/>
              <a:t>‹#›</a:t>
            </a:fld>
            <a:endParaRPr lang="en-AU"/>
          </a:p>
        </p:txBody>
      </p:sp>
    </p:spTree>
    <p:extLst>
      <p:ext uri="{BB962C8B-B14F-4D97-AF65-F5344CB8AC3E}">
        <p14:creationId xmlns:p14="http://schemas.microsoft.com/office/powerpoint/2010/main" val="2751316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276D963D-CADA-4566-A4B0-199CEB6BE6A5}" type="datetimeFigureOut">
              <a:rPr lang="en-AU" smtClean="0"/>
              <a:pPr/>
              <a:t>14/08/2019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78DFAE1A-3D53-4D58-91A9-1EA1BA99ACD0}" type="slidenum">
              <a:rPr lang="en-AU" smtClean="0"/>
              <a:pPr/>
              <a:t>‹#›</a:t>
            </a:fld>
            <a:endParaRPr lang="en-AU"/>
          </a:p>
        </p:txBody>
      </p:sp>
    </p:spTree>
    <p:extLst>
      <p:ext uri="{BB962C8B-B14F-4D97-AF65-F5344CB8AC3E}">
        <p14:creationId xmlns:p14="http://schemas.microsoft.com/office/powerpoint/2010/main" val="2927756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276D963D-CADA-4566-A4B0-199CEB6BE6A5}" type="datetimeFigureOut">
              <a:rPr lang="en-AU" smtClean="0"/>
              <a:pPr/>
              <a:t>14/08/2019</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78DFAE1A-3D53-4D58-91A9-1EA1BA99ACD0}" type="slidenum">
              <a:rPr lang="en-AU" smtClean="0"/>
              <a:pPr/>
              <a:t>‹#›</a:t>
            </a:fld>
            <a:endParaRPr lang="en-AU"/>
          </a:p>
        </p:txBody>
      </p:sp>
    </p:spTree>
    <p:extLst>
      <p:ext uri="{BB962C8B-B14F-4D97-AF65-F5344CB8AC3E}">
        <p14:creationId xmlns:p14="http://schemas.microsoft.com/office/powerpoint/2010/main" val="4228086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276D963D-CADA-4566-A4B0-199CEB6BE6A5}" type="datetimeFigureOut">
              <a:rPr lang="en-AU" smtClean="0"/>
              <a:pPr/>
              <a:t>14/08/2019</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78DFAE1A-3D53-4D58-91A9-1EA1BA99ACD0}" type="slidenum">
              <a:rPr lang="en-AU" smtClean="0"/>
              <a:pPr/>
              <a:t>‹#›</a:t>
            </a:fld>
            <a:endParaRPr lang="en-AU"/>
          </a:p>
        </p:txBody>
      </p:sp>
    </p:spTree>
    <p:extLst>
      <p:ext uri="{BB962C8B-B14F-4D97-AF65-F5344CB8AC3E}">
        <p14:creationId xmlns:p14="http://schemas.microsoft.com/office/powerpoint/2010/main" val="30869473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6D963D-CADA-4566-A4B0-199CEB6BE6A5}" type="datetimeFigureOut">
              <a:rPr lang="en-AU" smtClean="0"/>
              <a:pPr/>
              <a:t>14/08/2019</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78DFAE1A-3D53-4D58-91A9-1EA1BA99ACD0}" type="slidenum">
              <a:rPr lang="en-AU" smtClean="0"/>
              <a:pPr/>
              <a:t>‹#›</a:t>
            </a:fld>
            <a:endParaRPr lang="en-AU"/>
          </a:p>
        </p:txBody>
      </p:sp>
    </p:spTree>
    <p:extLst>
      <p:ext uri="{BB962C8B-B14F-4D97-AF65-F5344CB8AC3E}">
        <p14:creationId xmlns:p14="http://schemas.microsoft.com/office/powerpoint/2010/main" val="1023099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76D963D-CADA-4566-A4B0-199CEB6BE6A5}" type="datetimeFigureOut">
              <a:rPr lang="en-AU" smtClean="0"/>
              <a:pPr/>
              <a:t>14/08/2019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78DFAE1A-3D53-4D58-91A9-1EA1BA99ACD0}" type="slidenum">
              <a:rPr lang="en-AU" smtClean="0"/>
              <a:pPr/>
              <a:t>‹#›</a:t>
            </a:fld>
            <a:endParaRPr lang="en-AU"/>
          </a:p>
        </p:txBody>
      </p:sp>
    </p:spTree>
    <p:extLst>
      <p:ext uri="{BB962C8B-B14F-4D97-AF65-F5344CB8AC3E}">
        <p14:creationId xmlns:p14="http://schemas.microsoft.com/office/powerpoint/2010/main" val="961017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76D963D-CADA-4566-A4B0-199CEB6BE6A5}" type="datetimeFigureOut">
              <a:rPr lang="en-AU" smtClean="0"/>
              <a:pPr/>
              <a:t>14/08/2019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78DFAE1A-3D53-4D58-91A9-1EA1BA99ACD0}" type="slidenum">
              <a:rPr lang="en-AU" smtClean="0"/>
              <a:pPr/>
              <a:t>‹#›</a:t>
            </a:fld>
            <a:endParaRPr lang="en-AU"/>
          </a:p>
        </p:txBody>
      </p:sp>
    </p:spTree>
    <p:extLst>
      <p:ext uri="{BB962C8B-B14F-4D97-AF65-F5344CB8AC3E}">
        <p14:creationId xmlns:p14="http://schemas.microsoft.com/office/powerpoint/2010/main" val="2460798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6D963D-CADA-4566-A4B0-199CEB6BE6A5}" type="datetimeFigureOut">
              <a:rPr lang="en-AU" smtClean="0"/>
              <a:pPr/>
              <a:t>14/08/2019</a:t>
            </a:fld>
            <a:endParaRPr lang="en-AU"/>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DFAE1A-3D53-4D58-91A9-1EA1BA99ACD0}" type="slidenum">
              <a:rPr lang="en-AU" smtClean="0"/>
              <a:pPr/>
              <a:t>‹#›</a:t>
            </a:fld>
            <a:endParaRPr lang="en-AU"/>
          </a:p>
        </p:txBody>
      </p:sp>
    </p:spTree>
    <p:extLst>
      <p:ext uri="{BB962C8B-B14F-4D97-AF65-F5344CB8AC3E}">
        <p14:creationId xmlns:p14="http://schemas.microsoft.com/office/powerpoint/2010/main" val="4852812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gif"/><Relationship Id="rId5" Type="http://schemas.openxmlformats.org/officeDocument/2006/relationships/image" Target="../media/image3.jpeg"/><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p:cNvSpPr txBox="1">
            <a:spLocks/>
          </p:cNvSpPr>
          <p:nvPr/>
        </p:nvSpPr>
        <p:spPr>
          <a:xfrm>
            <a:off x="672754" y="5157192"/>
            <a:ext cx="7704856" cy="1296144"/>
          </a:xfrm>
          <a:prstGeom prst="rect">
            <a:avLst/>
          </a:prstGeom>
        </p:spPr>
        <p:txBody>
          <a:bodyPr>
            <a:noAutofit/>
            <a:scene3d>
              <a:camera prst="orthographicFront"/>
              <a:lightRig rig="threePt" dir="t"/>
            </a:scene3d>
            <a:sp3d extrusionH="57150">
              <a:bevelT w="38100" h="38100"/>
            </a:sp3d>
          </a:bodyPr>
          <a:lstStyle/>
          <a:p>
            <a:pPr marL="342900" lvl="0" indent="-342900" algn="ctr">
              <a:spcBef>
                <a:spcPct val="20000"/>
              </a:spcBef>
              <a:defRPr/>
            </a:pPr>
            <a:r>
              <a:rPr lang="en-GB" sz="2400" dirty="0">
                <a:solidFill>
                  <a:srgbClr val="0000FF"/>
                </a:solidFill>
              </a:rPr>
              <a:t>Francisco Tovar, PhD</a:t>
            </a:r>
          </a:p>
          <a:p>
            <a:pPr marL="342900" lvl="0" indent="-342900" algn="ctr">
              <a:spcBef>
                <a:spcPct val="20000"/>
              </a:spcBef>
              <a:defRPr/>
            </a:pPr>
            <a:r>
              <a:rPr lang="en-GB" sz="2000" dirty="0">
                <a:solidFill>
                  <a:srgbClr val="0000FF"/>
                </a:solidFill>
              </a:rPr>
              <a:t>francisco.tovarlopez@rmit.edu.au</a:t>
            </a:r>
            <a:endParaRPr lang="en-GB" sz="2000" dirty="0"/>
          </a:p>
        </p:txBody>
      </p:sp>
      <p:pic>
        <p:nvPicPr>
          <p:cNvPr id="6" name="Picture 16" descr="Merged-2056.tif"/>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Lst>
          </a:blip>
          <a:srcRect/>
          <a:stretch>
            <a:fillRect/>
          </a:stretch>
        </p:blipFill>
        <p:spPr bwMode="auto">
          <a:xfrm flipH="1">
            <a:off x="2818316" y="3284984"/>
            <a:ext cx="1931139" cy="1440000"/>
          </a:xfrm>
          <a:prstGeom prst="rect">
            <a:avLst/>
          </a:prstGeom>
          <a:noFill/>
        </p:spPr>
      </p:pic>
      <p:pic>
        <p:nvPicPr>
          <p:cNvPr id="7" name="Picture 6" descr="1230t09.tif"/>
          <p:cNvPicPr>
            <a:picLocks noChangeAspect="1"/>
          </p:cNvPicPr>
          <p:nvPr/>
        </p:nvPicPr>
        <p:blipFill>
          <a:blip r:embed="rId4" cstate="print"/>
          <a:stretch>
            <a:fillRect/>
          </a:stretch>
        </p:blipFill>
        <p:spPr>
          <a:xfrm flipH="1">
            <a:off x="4789552" y="3284984"/>
            <a:ext cx="1800000" cy="1440000"/>
          </a:xfrm>
          <a:prstGeom prst="rect">
            <a:avLst/>
          </a:prstGeom>
        </p:spPr>
      </p:pic>
      <p:pic>
        <p:nvPicPr>
          <p:cNvPr id="8" name="Picture 2" descr="Copy of DSC0618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7035" r="5242"/>
          <a:stretch/>
        </p:blipFill>
        <p:spPr bwMode="auto">
          <a:xfrm>
            <a:off x="483444" y="3280226"/>
            <a:ext cx="2294966"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10841" y="0"/>
            <a:ext cx="2035086" cy="865849"/>
          </a:xfrm>
          <a:prstGeom prst="rect">
            <a:avLst/>
          </a:prstGeom>
        </p:spPr>
      </p:pic>
      <p:pic>
        <p:nvPicPr>
          <p:cNvPr id="9" name="Picture 7"/>
          <p:cNvPicPr>
            <a:picLocks noChangeAspect="1" noChangeArrowheads="1"/>
          </p:cNvPicPr>
          <p:nvPr/>
        </p:nvPicPr>
        <p:blipFill rotWithShape="1">
          <a:blip r:embed="rId7" cstate="print"/>
          <a:srcRect l="5179" t="27315" r="50613" b="28427"/>
          <a:stretch/>
        </p:blipFill>
        <p:spPr bwMode="auto">
          <a:xfrm>
            <a:off x="6617997" y="3292794"/>
            <a:ext cx="1778663" cy="1440000"/>
          </a:xfrm>
          <a:prstGeom prst="rect">
            <a:avLst/>
          </a:prstGeom>
          <a:noFill/>
          <a:ln w="9525">
            <a:noFill/>
            <a:miter lim="800000"/>
            <a:headEnd/>
            <a:tailEnd/>
          </a:ln>
        </p:spPr>
      </p:pic>
      <p:sp>
        <p:nvSpPr>
          <p:cNvPr id="10" name="Rectangle 4"/>
          <p:cNvSpPr>
            <a:spLocks noGrp="1" noChangeArrowheads="1"/>
          </p:cNvSpPr>
          <p:nvPr>
            <p:ph type="ctrTitle"/>
          </p:nvPr>
        </p:nvSpPr>
        <p:spPr>
          <a:xfrm>
            <a:off x="506736" y="1153881"/>
            <a:ext cx="8064896" cy="1050983"/>
          </a:xfrm>
        </p:spPr>
        <p:txBody>
          <a:bodyPr>
            <a:noAutofit/>
          </a:bodyPr>
          <a:lstStyle/>
          <a:p>
            <a:pPr marL="1698625" indent="-1698625" algn="l">
              <a:spcBef>
                <a:spcPts val="0"/>
              </a:spcBef>
            </a:pPr>
            <a:r>
              <a:rPr lang="en-AU" sz="3200" b="1" dirty="0">
                <a:latin typeface="+mn-lt"/>
                <a:ea typeface="ＭＳ Ｐゴシック" pitchFamily="34" charset="-128"/>
                <a:cs typeface="Arial" pitchFamily="34" charset="0"/>
              </a:rPr>
              <a:t>EEET2449 </a:t>
            </a:r>
            <a:r>
              <a:rPr lang="en-AU" sz="3200" b="1" dirty="0">
                <a:latin typeface="+mn-lt"/>
                <a:ea typeface="ＭＳ Ｐゴシック" pitchFamily="34" charset="-128"/>
              </a:rPr>
              <a:t>Research Methods for Engineers</a:t>
            </a:r>
            <a:endParaRPr lang="en-AU" sz="3200" b="1" dirty="0">
              <a:latin typeface="+mn-lt"/>
              <a:ea typeface="ＭＳ Ｐゴシック" pitchFamily="34" charset="-128"/>
              <a:cs typeface="Arial" pitchFamily="34" charset="0"/>
            </a:endParaRPr>
          </a:p>
        </p:txBody>
      </p:sp>
      <p:sp>
        <p:nvSpPr>
          <p:cNvPr id="5" name="Rectangle 4"/>
          <p:cNvSpPr/>
          <p:nvPr/>
        </p:nvSpPr>
        <p:spPr>
          <a:xfrm>
            <a:off x="628199" y="2420887"/>
            <a:ext cx="7291099" cy="584775"/>
          </a:xfrm>
          <a:prstGeom prst="rect">
            <a:avLst/>
          </a:prstGeom>
        </p:spPr>
        <p:txBody>
          <a:bodyPr vert="horz" lIns="91440" tIns="45720" rIns="91440" bIns="45720" rtlCol="0" anchor="ctr">
            <a:noAutofit/>
          </a:bodyPr>
          <a:lstStyle/>
          <a:p>
            <a:pPr marL="1698625" indent="-1698625"/>
            <a:r>
              <a:rPr lang="en-AU" sz="3200" dirty="0">
                <a:ea typeface="ＭＳ Ｐゴシック" pitchFamily="34" charset="-128"/>
                <a:cs typeface="Arial" pitchFamily="34" charset="0"/>
              </a:rPr>
              <a:t>Lecture 7: How to Read and Write a Paper</a:t>
            </a:r>
          </a:p>
        </p:txBody>
      </p:sp>
    </p:spTree>
    <p:extLst>
      <p:ext uri="{BB962C8B-B14F-4D97-AF65-F5344CB8AC3E}">
        <p14:creationId xmlns:p14="http://schemas.microsoft.com/office/powerpoint/2010/main" val="1154301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056" y="-890"/>
            <a:ext cx="4826193" cy="646331"/>
          </a:xfrm>
          <a:prstGeom prst="rect">
            <a:avLst/>
          </a:prstGeom>
        </p:spPr>
        <p:txBody>
          <a:bodyPr wrap="none">
            <a:spAutoFit/>
          </a:bodyPr>
          <a:lstStyle/>
          <a:p>
            <a:pPr>
              <a:spcBef>
                <a:spcPts val="600"/>
              </a:spcBef>
            </a:pPr>
            <a:r>
              <a:rPr lang="en-AU" sz="3600" b="1" dirty="0">
                <a:solidFill>
                  <a:srgbClr val="0000FF"/>
                </a:solidFill>
              </a:rPr>
              <a:t>B3. Abstract−Example 2:</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545" y="2060848"/>
            <a:ext cx="8427183" cy="1776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94839" y="3933056"/>
            <a:ext cx="6408712" cy="830997"/>
          </a:xfrm>
          <a:prstGeom prst="rect">
            <a:avLst/>
          </a:prstGeom>
        </p:spPr>
        <p:txBody>
          <a:bodyPr wrap="square">
            <a:spAutoFit/>
          </a:bodyPr>
          <a:lstStyle/>
          <a:p>
            <a:pPr marL="285750" indent="-285750">
              <a:buFont typeface="Wingdings" pitchFamily="2" charset="2"/>
              <a:buChar char="Ø"/>
            </a:pPr>
            <a:r>
              <a:rPr lang="en-AU" sz="1600" dirty="0">
                <a:solidFill>
                  <a:srgbClr val="0000FF"/>
                </a:solidFill>
                <a:ea typeface="Calibri" pitchFamily="34" charset="0"/>
                <a:cs typeface="Calibri" pitchFamily="34" charset="0"/>
              </a:rPr>
              <a:t>A comparison of </a:t>
            </a:r>
            <a:r>
              <a:rPr lang="en-AU" sz="1600" dirty="0" err="1">
                <a:solidFill>
                  <a:srgbClr val="0000FF"/>
                </a:solidFill>
                <a:ea typeface="Calibri" pitchFamily="34" charset="0"/>
                <a:cs typeface="Calibri" pitchFamily="34" charset="0"/>
              </a:rPr>
              <a:t>graphene</a:t>
            </a:r>
            <a:r>
              <a:rPr lang="en-AU" sz="1600" dirty="0">
                <a:solidFill>
                  <a:srgbClr val="0000FF"/>
                </a:solidFill>
                <a:ea typeface="Calibri" pitchFamily="34" charset="0"/>
                <a:cs typeface="Calibri" pitchFamily="34" charset="0"/>
              </a:rPr>
              <a:t>, superconductors and metals as conductors for </a:t>
            </a:r>
            <a:r>
              <a:rPr lang="en-AU" sz="1600" dirty="0" err="1">
                <a:solidFill>
                  <a:srgbClr val="0000FF"/>
                </a:solidFill>
                <a:ea typeface="Calibri" pitchFamily="34" charset="0"/>
                <a:cs typeface="Calibri" pitchFamily="34" charset="0"/>
              </a:rPr>
              <a:t>metamaterials</a:t>
            </a:r>
            <a:r>
              <a:rPr lang="en-AU" sz="1600" dirty="0">
                <a:solidFill>
                  <a:srgbClr val="0000FF"/>
                </a:solidFill>
                <a:ea typeface="Calibri" pitchFamily="34" charset="0"/>
                <a:cs typeface="Calibri" pitchFamily="34" charset="0"/>
              </a:rPr>
              <a:t> and </a:t>
            </a:r>
            <a:r>
              <a:rPr lang="en-AU" sz="1600" dirty="0" err="1">
                <a:solidFill>
                  <a:srgbClr val="0000FF"/>
                </a:solidFill>
                <a:ea typeface="Calibri" pitchFamily="34" charset="0"/>
                <a:cs typeface="Calibri" pitchFamily="34" charset="0"/>
              </a:rPr>
              <a:t>plasmonics</a:t>
            </a:r>
            <a:endParaRPr lang="en-AU" sz="1600" dirty="0">
              <a:solidFill>
                <a:srgbClr val="0000FF"/>
              </a:solidFill>
              <a:ea typeface="Calibri" pitchFamily="34" charset="0"/>
              <a:cs typeface="Calibri" pitchFamily="34" charset="0"/>
            </a:endParaRPr>
          </a:p>
          <a:p>
            <a:pPr indent="266700"/>
            <a:r>
              <a:rPr lang="en-AU" sz="1600" dirty="0"/>
              <a:t>Nature Photonics, 2012, 6, 259–264</a:t>
            </a:r>
            <a:endParaRPr lang="en-AU" sz="1600" dirty="0">
              <a:solidFill>
                <a:srgbClr val="0000FF"/>
              </a:solidFill>
              <a:ea typeface="Calibri" pitchFamily="34" charset="0"/>
              <a:cs typeface="Calibri" pitchFamily="34" charset="0"/>
            </a:endParaRPr>
          </a:p>
        </p:txBody>
      </p:sp>
    </p:spTree>
    <p:extLst>
      <p:ext uri="{BB962C8B-B14F-4D97-AF65-F5344CB8AC3E}">
        <p14:creationId xmlns:p14="http://schemas.microsoft.com/office/powerpoint/2010/main" val="2845916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67744" y="1097036"/>
            <a:ext cx="6480720" cy="5078313"/>
          </a:xfrm>
          <a:prstGeom prst="rect">
            <a:avLst/>
          </a:prstGeom>
        </p:spPr>
        <p:txBody>
          <a:bodyPr wrap="square">
            <a:spAutoFit/>
          </a:bodyPr>
          <a:lstStyle/>
          <a:p>
            <a:pPr algn="just">
              <a:spcAft>
                <a:spcPts val="600"/>
              </a:spcAft>
            </a:pPr>
            <a:r>
              <a:rPr lang="en-AU" sz="1600" dirty="0"/>
              <a:t>Recent advancements in </a:t>
            </a:r>
            <a:r>
              <a:rPr lang="en-AU" sz="1600" dirty="0" err="1"/>
              <a:t>metamaterials</a:t>
            </a:r>
            <a:r>
              <a:rPr lang="en-AU" sz="1600" dirty="0"/>
              <a:t> and </a:t>
            </a:r>
            <a:r>
              <a:rPr lang="en-AU" sz="1600" dirty="0" err="1"/>
              <a:t>plasmonics</a:t>
            </a:r>
            <a:r>
              <a:rPr lang="en-AU" sz="1600" dirty="0"/>
              <a:t> have promised a number of exciting applications, in particular at terahertz and optical frequencies. </a:t>
            </a:r>
          </a:p>
          <a:p>
            <a:pPr algn="just">
              <a:spcAft>
                <a:spcPts val="600"/>
              </a:spcAft>
            </a:pPr>
            <a:r>
              <a:rPr lang="en-AU" sz="1600" dirty="0"/>
              <a:t>Unfortunately, the noble metals used in these photonic structures are not particularly good conductors at high frequencies, resulting in significant dissipative loss. </a:t>
            </a:r>
          </a:p>
          <a:p>
            <a:pPr algn="just">
              <a:spcAft>
                <a:spcPts val="600"/>
              </a:spcAft>
            </a:pPr>
            <a:r>
              <a:rPr lang="en-AU" sz="1600" dirty="0"/>
              <a:t>Here, we address the question of what is a good conductor for </a:t>
            </a:r>
            <a:r>
              <a:rPr lang="en-AU" sz="1600" dirty="0" err="1"/>
              <a:t>metamaterials</a:t>
            </a:r>
            <a:r>
              <a:rPr lang="en-AU" sz="1600" dirty="0"/>
              <a:t> and </a:t>
            </a:r>
            <a:r>
              <a:rPr lang="en-AU" sz="1600" dirty="0" err="1"/>
              <a:t>plasmonics</a:t>
            </a:r>
            <a:r>
              <a:rPr lang="en-AU" sz="1600" dirty="0"/>
              <a:t>. </a:t>
            </a:r>
          </a:p>
          <a:p>
            <a:pPr algn="just">
              <a:spcAft>
                <a:spcPts val="600"/>
              </a:spcAft>
            </a:pPr>
            <a:r>
              <a:rPr lang="en-AU" sz="1600" dirty="0"/>
              <a:t>For resonant </a:t>
            </a:r>
            <a:r>
              <a:rPr lang="en-AU" sz="1600" dirty="0" err="1"/>
              <a:t>metamaterials</a:t>
            </a:r>
            <a:r>
              <a:rPr lang="en-AU" sz="1600" dirty="0"/>
              <a:t>, we develop a figure-of-merit for conductors that allows for a straightforward classification of conducting materials according to the resulting dissipative loss in the </a:t>
            </a:r>
            <a:r>
              <a:rPr lang="en-AU" sz="1600" dirty="0" err="1"/>
              <a:t>metamaterial</a:t>
            </a:r>
            <a:r>
              <a:rPr lang="en-AU" sz="1600" dirty="0"/>
              <a:t>. Application of our method predicts that </a:t>
            </a:r>
            <a:r>
              <a:rPr lang="en-AU" sz="1600" dirty="0" err="1"/>
              <a:t>graphene</a:t>
            </a:r>
            <a:r>
              <a:rPr lang="en-AU" sz="1600" dirty="0"/>
              <a:t> and high-</a:t>
            </a:r>
            <a:r>
              <a:rPr lang="en-AU" sz="1600" dirty="0" err="1"/>
              <a:t>Tc</a:t>
            </a:r>
            <a:r>
              <a:rPr lang="en-AU" sz="1600" dirty="0"/>
              <a:t> superconductors are not viable alternatives for metals in </a:t>
            </a:r>
            <a:r>
              <a:rPr lang="en-AU" sz="1600" dirty="0" err="1"/>
              <a:t>metamaterials</a:t>
            </a:r>
            <a:r>
              <a:rPr lang="en-AU" sz="1600" dirty="0"/>
              <a:t>. We also provide an overview of a number of transition metals, alkali metals and transparent conducting oxides. </a:t>
            </a:r>
          </a:p>
          <a:p>
            <a:pPr algn="just">
              <a:spcAft>
                <a:spcPts val="600"/>
              </a:spcAft>
            </a:pPr>
            <a:r>
              <a:rPr lang="en-AU" sz="1600" dirty="0"/>
              <a:t>For </a:t>
            </a:r>
            <a:r>
              <a:rPr lang="en-AU" sz="1600" dirty="0" err="1"/>
              <a:t>plasmonic</a:t>
            </a:r>
            <a:r>
              <a:rPr lang="en-AU" sz="1600" dirty="0"/>
              <a:t> systems, we predict that </a:t>
            </a:r>
            <a:r>
              <a:rPr lang="en-AU" sz="1600" dirty="0" err="1"/>
              <a:t>graphene</a:t>
            </a:r>
            <a:r>
              <a:rPr lang="en-AU" sz="1600" dirty="0"/>
              <a:t> and high-</a:t>
            </a:r>
            <a:r>
              <a:rPr lang="en-AU" sz="1600" dirty="0" err="1"/>
              <a:t>Tc</a:t>
            </a:r>
            <a:r>
              <a:rPr lang="en-AU" sz="1600" dirty="0"/>
              <a:t> superconductors cannot outperform gold as a platform for surface </a:t>
            </a:r>
            <a:r>
              <a:rPr lang="en-AU" sz="1600" dirty="0" err="1"/>
              <a:t>plasmon</a:t>
            </a:r>
            <a:r>
              <a:rPr lang="en-AU" sz="1600" dirty="0"/>
              <a:t> </a:t>
            </a:r>
            <a:r>
              <a:rPr lang="en-AU" sz="1600" dirty="0" err="1"/>
              <a:t>polaritons</a:t>
            </a:r>
            <a:r>
              <a:rPr lang="en-AU" sz="1600" dirty="0"/>
              <a:t>, because </a:t>
            </a:r>
            <a:r>
              <a:rPr lang="en-AU" sz="1600" dirty="0" err="1"/>
              <a:t>graphene</a:t>
            </a:r>
            <a:r>
              <a:rPr lang="en-AU" sz="1600" dirty="0"/>
              <a:t> has a smaller propagation length-to wavelength ratio.</a:t>
            </a:r>
          </a:p>
        </p:txBody>
      </p:sp>
      <p:sp>
        <p:nvSpPr>
          <p:cNvPr id="3" name="Rectangle 2"/>
          <p:cNvSpPr/>
          <p:nvPr/>
        </p:nvSpPr>
        <p:spPr>
          <a:xfrm>
            <a:off x="-28056" y="-890"/>
            <a:ext cx="4826193" cy="646331"/>
          </a:xfrm>
          <a:prstGeom prst="rect">
            <a:avLst/>
          </a:prstGeom>
        </p:spPr>
        <p:txBody>
          <a:bodyPr wrap="none">
            <a:spAutoFit/>
          </a:bodyPr>
          <a:lstStyle/>
          <a:p>
            <a:pPr>
              <a:spcBef>
                <a:spcPts val="600"/>
              </a:spcBef>
            </a:pPr>
            <a:r>
              <a:rPr lang="en-AU" sz="3600" b="1" dirty="0">
                <a:solidFill>
                  <a:srgbClr val="0000FF"/>
                </a:solidFill>
              </a:rPr>
              <a:t>B3. Abstract−Example 2:</a:t>
            </a:r>
          </a:p>
        </p:txBody>
      </p:sp>
      <p:sp>
        <p:nvSpPr>
          <p:cNvPr id="4" name="Rectangle 3"/>
          <p:cNvSpPr/>
          <p:nvPr/>
        </p:nvSpPr>
        <p:spPr>
          <a:xfrm>
            <a:off x="811457" y="1347302"/>
            <a:ext cx="1428853" cy="369332"/>
          </a:xfrm>
          <a:prstGeom prst="rect">
            <a:avLst/>
          </a:prstGeom>
        </p:spPr>
        <p:txBody>
          <a:bodyPr wrap="none">
            <a:spAutoFit/>
          </a:bodyPr>
          <a:lstStyle/>
          <a:p>
            <a:pPr algn="r"/>
            <a:r>
              <a:rPr lang="en-AU" b="1" dirty="0">
                <a:solidFill>
                  <a:srgbClr val="FF0000"/>
                </a:solidFill>
              </a:rPr>
              <a:t>Significance: </a:t>
            </a:r>
          </a:p>
        </p:txBody>
      </p:sp>
      <p:sp>
        <p:nvSpPr>
          <p:cNvPr id="5" name="Rectangle 4"/>
          <p:cNvSpPr/>
          <p:nvPr/>
        </p:nvSpPr>
        <p:spPr>
          <a:xfrm>
            <a:off x="198048" y="2024232"/>
            <a:ext cx="2042262" cy="646331"/>
          </a:xfrm>
          <a:prstGeom prst="rect">
            <a:avLst/>
          </a:prstGeom>
        </p:spPr>
        <p:txBody>
          <a:bodyPr wrap="square">
            <a:spAutoFit/>
          </a:bodyPr>
          <a:lstStyle/>
          <a:p>
            <a:pPr algn="r"/>
            <a:r>
              <a:rPr lang="en-AU" b="1" dirty="0">
                <a:solidFill>
                  <a:srgbClr val="FF0000"/>
                </a:solidFill>
              </a:rPr>
              <a:t>Limitations of current techniques: </a:t>
            </a:r>
          </a:p>
        </p:txBody>
      </p:sp>
      <p:sp>
        <p:nvSpPr>
          <p:cNvPr id="6" name="Rectangle 5"/>
          <p:cNvSpPr/>
          <p:nvPr/>
        </p:nvSpPr>
        <p:spPr>
          <a:xfrm>
            <a:off x="492051" y="2713782"/>
            <a:ext cx="1748259" cy="646331"/>
          </a:xfrm>
          <a:prstGeom prst="rect">
            <a:avLst/>
          </a:prstGeom>
        </p:spPr>
        <p:txBody>
          <a:bodyPr wrap="square">
            <a:spAutoFit/>
          </a:bodyPr>
          <a:lstStyle/>
          <a:p>
            <a:pPr algn="r"/>
            <a:r>
              <a:rPr lang="en-AU" b="1" dirty="0">
                <a:solidFill>
                  <a:srgbClr val="FF0000"/>
                </a:solidFill>
              </a:rPr>
              <a:t>What you have done: </a:t>
            </a:r>
          </a:p>
        </p:txBody>
      </p:sp>
      <p:sp>
        <p:nvSpPr>
          <p:cNvPr id="7" name="Rectangle 6"/>
          <p:cNvSpPr/>
          <p:nvPr/>
        </p:nvSpPr>
        <p:spPr>
          <a:xfrm>
            <a:off x="888017" y="3814028"/>
            <a:ext cx="1352293" cy="369332"/>
          </a:xfrm>
          <a:prstGeom prst="rect">
            <a:avLst/>
          </a:prstGeom>
        </p:spPr>
        <p:txBody>
          <a:bodyPr wrap="none">
            <a:spAutoFit/>
          </a:bodyPr>
          <a:lstStyle/>
          <a:p>
            <a:pPr algn="r"/>
            <a:r>
              <a:rPr lang="en-AU" b="1" dirty="0">
                <a:solidFill>
                  <a:srgbClr val="FF0000"/>
                </a:solidFill>
              </a:rPr>
              <a:t>A bit result: </a:t>
            </a:r>
          </a:p>
        </p:txBody>
      </p:sp>
      <p:sp>
        <p:nvSpPr>
          <p:cNvPr id="8" name="Rectangle 7"/>
          <p:cNvSpPr/>
          <p:nvPr/>
        </p:nvSpPr>
        <p:spPr>
          <a:xfrm>
            <a:off x="1123209" y="5457798"/>
            <a:ext cx="1117101" cy="369332"/>
          </a:xfrm>
          <a:prstGeom prst="rect">
            <a:avLst/>
          </a:prstGeom>
        </p:spPr>
        <p:txBody>
          <a:bodyPr wrap="none">
            <a:spAutoFit/>
          </a:bodyPr>
          <a:lstStyle/>
          <a:p>
            <a:pPr algn="r"/>
            <a:r>
              <a:rPr lang="en-AU" b="1" dirty="0">
                <a:solidFill>
                  <a:srgbClr val="FF0000"/>
                </a:solidFill>
              </a:rPr>
              <a:t>So what? </a:t>
            </a:r>
          </a:p>
        </p:txBody>
      </p:sp>
    </p:spTree>
    <p:extLst>
      <p:ext uri="{BB962C8B-B14F-4D97-AF65-F5344CB8AC3E}">
        <p14:creationId xmlns:p14="http://schemas.microsoft.com/office/powerpoint/2010/main" val="460463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056" y="-890"/>
            <a:ext cx="2505879" cy="646331"/>
          </a:xfrm>
          <a:prstGeom prst="rect">
            <a:avLst/>
          </a:prstGeom>
        </p:spPr>
        <p:txBody>
          <a:bodyPr wrap="none">
            <a:spAutoFit/>
          </a:bodyPr>
          <a:lstStyle/>
          <a:p>
            <a:pPr>
              <a:spcBef>
                <a:spcPts val="600"/>
              </a:spcBef>
            </a:pPr>
            <a:r>
              <a:rPr lang="en-AU" sz="3600" b="1" dirty="0">
                <a:solidFill>
                  <a:srgbClr val="0000FF"/>
                </a:solidFill>
              </a:rPr>
              <a:t>B3. Abstract</a:t>
            </a:r>
          </a:p>
        </p:txBody>
      </p:sp>
      <p:sp>
        <p:nvSpPr>
          <p:cNvPr id="3" name="TextBox 2"/>
          <p:cNvSpPr txBox="1"/>
          <p:nvPr/>
        </p:nvSpPr>
        <p:spPr>
          <a:xfrm>
            <a:off x="323528" y="2319941"/>
            <a:ext cx="4176464" cy="646331"/>
          </a:xfrm>
          <a:prstGeom prst="rect">
            <a:avLst/>
          </a:prstGeom>
          <a:noFill/>
        </p:spPr>
        <p:txBody>
          <a:bodyPr wrap="square" rtlCol="0">
            <a:spAutoFit/>
          </a:bodyPr>
          <a:lstStyle/>
          <a:p>
            <a:pPr marL="285750" indent="-285750">
              <a:buFont typeface="Arial" pitchFamily="34" charset="0"/>
              <a:buChar char="•"/>
            </a:pPr>
            <a:r>
              <a:rPr lang="en-AU" b="1" dirty="0"/>
              <a:t>Should have a converging-diverging structure</a:t>
            </a:r>
          </a:p>
        </p:txBody>
      </p:sp>
      <p:sp>
        <p:nvSpPr>
          <p:cNvPr id="4" name="Isosceles Triangle 3"/>
          <p:cNvSpPr/>
          <p:nvPr/>
        </p:nvSpPr>
        <p:spPr>
          <a:xfrm rot="10800000">
            <a:off x="4088101" y="346707"/>
            <a:ext cx="4985066" cy="4752528"/>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 name="Straight Connector 4"/>
          <p:cNvCxnSpPr/>
          <p:nvPr/>
        </p:nvCxnSpPr>
        <p:spPr>
          <a:xfrm>
            <a:off x="4677782" y="1464844"/>
            <a:ext cx="3806908" cy="0"/>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5252608" y="2488270"/>
            <a:ext cx="2683167" cy="0"/>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743130" y="503497"/>
            <a:ext cx="3816424" cy="923330"/>
          </a:xfrm>
          <a:prstGeom prst="rect">
            <a:avLst/>
          </a:prstGeom>
          <a:noFill/>
        </p:spPr>
        <p:txBody>
          <a:bodyPr wrap="square" rtlCol="0">
            <a:spAutoFit/>
          </a:bodyPr>
          <a:lstStyle/>
          <a:p>
            <a:pPr algn="ctr"/>
            <a:r>
              <a:rPr lang="en-AU" b="1" dirty="0"/>
              <a:t>Significance: </a:t>
            </a:r>
          </a:p>
          <a:p>
            <a:pPr algn="ctr"/>
            <a:r>
              <a:rPr lang="en-AU" dirty="0"/>
              <a:t>Highlight the significance of your work</a:t>
            </a:r>
          </a:p>
          <a:p>
            <a:pPr algn="ctr"/>
            <a:r>
              <a:rPr lang="en-AU" dirty="0"/>
              <a:t>20-30 words</a:t>
            </a:r>
          </a:p>
        </p:txBody>
      </p:sp>
      <p:sp>
        <p:nvSpPr>
          <p:cNvPr id="8" name="TextBox 7"/>
          <p:cNvSpPr txBox="1"/>
          <p:nvPr/>
        </p:nvSpPr>
        <p:spPr>
          <a:xfrm>
            <a:off x="4839960" y="1527779"/>
            <a:ext cx="3404447" cy="923330"/>
          </a:xfrm>
          <a:prstGeom prst="rect">
            <a:avLst/>
          </a:prstGeom>
          <a:noFill/>
        </p:spPr>
        <p:txBody>
          <a:bodyPr wrap="square" rtlCol="0">
            <a:spAutoFit/>
          </a:bodyPr>
          <a:lstStyle/>
          <a:p>
            <a:pPr algn="ctr"/>
            <a:r>
              <a:rPr lang="en-AU" b="1" dirty="0"/>
              <a:t>Limitations of current techniques: </a:t>
            </a:r>
          </a:p>
          <a:p>
            <a:pPr algn="ctr"/>
            <a:r>
              <a:rPr lang="en-AU" dirty="0"/>
              <a:t>Introduce your approach</a:t>
            </a:r>
          </a:p>
          <a:p>
            <a:pPr algn="ctr"/>
            <a:r>
              <a:rPr lang="en-AU" dirty="0"/>
              <a:t>30-50 words</a:t>
            </a:r>
          </a:p>
        </p:txBody>
      </p:sp>
      <p:sp>
        <p:nvSpPr>
          <p:cNvPr id="9" name="TextBox 8"/>
          <p:cNvSpPr txBox="1"/>
          <p:nvPr/>
        </p:nvSpPr>
        <p:spPr>
          <a:xfrm>
            <a:off x="7251699" y="5530647"/>
            <a:ext cx="1368152" cy="369332"/>
          </a:xfrm>
          <a:prstGeom prst="rect">
            <a:avLst/>
          </a:prstGeom>
          <a:noFill/>
        </p:spPr>
        <p:txBody>
          <a:bodyPr wrap="square" rtlCol="0">
            <a:spAutoFit/>
          </a:bodyPr>
          <a:lstStyle/>
          <a:p>
            <a:r>
              <a:rPr lang="en-AU" dirty="0"/>
              <a:t>200 words</a:t>
            </a:r>
          </a:p>
        </p:txBody>
      </p:sp>
      <p:sp>
        <p:nvSpPr>
          <p:cNvPr id="10" name="TextBox 9"/>
          <p:cNvSpPr txBox="1"/>
          <p:nvPr/>
        </p:nvSpPr>
        <p:spPr>
          <a:xfrm>
            <a:off x="5406072" y="2519635"/>
            <a:ext cx="2440118" cy="923330"/>
          </a:xfrm>
          <a:prstGeom prst="rect">
            <a:avLst/>
          </a:prstGeom>
          <a:noFill/>
        </p:spPr>
        <p:txBody>
          <a:bodyPr wrap="square" rtlCol="0">
            <a:spAutoFit/>
          </a:bodyPr>
          <a:lstStyle/>
          <a:p>
            <a:pPr algn="ctr"/>
            <a:r>
              <a:rPr lang="en-AU" b="1" dirty="0"/>
              <a:t>What you have done: </a:t>
            </a:r>
          </a:p>
          <a:p>
            <a:pPr algn="ctr"/>
            <a:r>
              <a:rPr lang="en-AU" dirty="0"/>
              <a:t>Introduce your work</a:t>
            </a:r>
          </a:p>
          <a:p>
            <a:pPr algn="ctr"/>
            <a:r>
              <a:rPr lang="en-AU" dirty="0"/>
              <a:t>20-30 words</a:t>
            </a:r>
          </a:p>
        </p:txBody>
      </p:sp>
      <p:sp>
        <p:nvSpPr>
          <p:cNvPr id="11" name="TextBox 10"/>
          <p:cNvSpPr txBox="1"/>
          <p:nvPr/>
        </p:nvSpPr>
        <p:spPr>
          <a:xfrm>
            <a:off x="324103" y="3083930"/>
            <a:ext cx="2316793" cy="369332"/>
          </a:xfrm>
          <a:prstGeom prst="rect">
            <a:avLst/>
          </a:prstGeom>
          <a:noFill/>
        </p:spPr>
        <p:txBody>
          <a:bodyPr wrap="square" rtlCol="0">
            <a:spAutoFit/>
          </a:bodyPr>
          <a:lstStyle/>
          <a:p>
            <a:pPr marL="285750" indent="-285750">
              <a:buFont typeface="Arial" pitchFamily="34" charset="0"/>
              <a:buChar char="•"/>
            </a:pPr>
            <a:r>
              <a:rPr lang="en-AU" b="1" dirty="0"/>
              <a:t>Make it exciting</a:t>
            </a:r>
          </a:p>
        </p:txBody>
      </p:sp>
      <p:sp>
        <p:nvSpPr>
          <p:cNvPr id="12" name="Rectangle 11"/>
          <p:cNvSpPr/>
          <p:nvPr/>
        </p:nvSpPr>
        <p:spPr>
          <a:xfrm>
            <a:off x="324103" y="3826979"/>
            <a:ext cx="3240360" cy="369332"/>
          </a:xfrm>
          <a:prstGeom prst="rect">
            <a:avLst/>
          </a:prstGeom>
        </p:spPr>
        <p:txBody>
          <a:bodyPr wrap="square">
            <a:spAutoFit/>
          </a:bodyPr>
          <a:lstStyle/>
          <a:p>
            <a:pPr marL="285750" indent="-285750">
              <a:buFont typeface="Arial" pitchFamily="34" charset="0"/>
              <a:buChar char="•"/>
            </a:pPr>
            <a:r>
              <a:rPr lang="en-AU" b="1" dirty="0"/>
              <a:t>Rewrite it at least 5 times !</a:t>
            </a:r>
          </a:p>
        </p:txBody>
      </p:sp>
      <p:sp>
        <p:nvSpPr>
          <p:cNvPr id="13" name="TextBox 12"/>
          <p:cNvSpPr txBox="1"/>
          <p:nvPr/>
        </p:nvSpPr>
        <p:spPr>
          <a:xfrm>
            <a:off x="323528" y="4581128"/>
            <a:ext cx="3960440" cy="369332"/>
          </a:xfrm>
          <a:prstGeom prst="rect">
            <a:avLst/>
          </a:prstGeom>
          <a:noFill/>
        </p:spPr>
        <p:txBody>
          <a:bodyPr wrap="square" rtlCol="0">
            <a:spAutoFit/>
          </a:bodyPr>
          <a:lstStyle/>
          <a:p>
            <a:pPr marL="285750" indent="-285750">
              <a:buFont typeface="Arial" pitchFamily="34" charset="0"/>
              <a:buChar char="•"/>
            </a:pPr>
            <a:r>
              <a:rPr lang="en-AU" b="1" dirty="0"/>
              <a:t>Ask your friends to review it for you</a:t>
            </a:r>
          </a:p>
        </p:txBody>
      </p:sp>
      <p:cxnSp>
        <p:nvCxnSpPr>
          <p:cNvPr id="14" name="Straight Connector 13"/>
          <p:cNvCxnSpPr/>
          <p:nvPr/>
        </p:nvCxnSpPr>
        <p:spPr>
          <a:xfrm>
            <a:off x="5733652" y="3440849"/>
            <a:ext cx="1728192" cy="0"/>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882844" y="3476106"/>
            <a:ext cx="1440237" cy="923330"/>
          </a:xfrm>
          <a:prstGeom prst="rect">
            <a:avLst/>
          </a:prstGeom>
          <a:noFill/>
        </p:spPr>
        <p:txBody>
          <a:bodyPr wrap="square" rtlCol="0">
            <a:spAutoFit/>
          </a:bodyPr>
          <a:lstStyle/>
          <a:p>
            <a:pPr algn="ctr"/>
            <a:r>
              <a:rPr lang="en-AU" b="1" dirty="0"/>
              <a:t>A bit result: </a:t>
            </a:r>
          </a:p>
          <a:p>
            <a:pPr algn="ctr"/>
            <a:r>
              <a:rPr lang="en-AU" dirty="0"/>
              <a:t>40-60</a:t>
            </a:r>
            <a:br>
              <a:rPr lang="en-AU" dirty="0"/>
            </a:br>
            <a:r>
              <a:rPr lang="en-AU" dirty="0"/>
              <a:t>words</a:t>
            </a:r>
          </a:p>
        </p:txBody>
      </p:sp>
      <p:sp>
        <p:nvSpPr>
          <p:cNvPr id="16" name="Isosceles Triangle 15"/>
          <p:cNvSpPr/>
          <p:nvPr/>
        </p:nvSpPr>
        <p:spPr>
          <a:xfrm>
            <a:off x="5678536" y="5087358"/>
            <a:ext cx="1824449" cy="1483433"/>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TextBox 16"/>
          <p:cNvSpPr txBox="1"/>
          <p:nvPr/>
        </p:nvSpPr>
        <p:spPr>
          <a:xfrm>
            <a:off x="5666977" y="5899979"/>
            <a:ext cx="1907830" cy="646331"/>
          </a:xfrm>
          <a:prstGeom prst="rect">
            <a:avLst/>
          </a:prstGeom>
          <a:noFill/>
        </p:spPr>
        <p:txBody>
          <a:bodyPr wrap="square" rtlCol="0">
            <a:spAutoFit/>
          </a:bodyPr>
          <a:lstStyle/>
          <a:p>
            <a:pPr algn="ctr"/>
            <a:r>
              <a:rPr lang="en-AU" b="1" dirty="0"/>
              <a:t>So what? </a:t>
            </a:r>
          </a:p>
          <a:p>
            <a:pPr algn="ctr"/>
            <a:r>
              <a:rPr lang="en-AU" dirty="0"/>
              <a:t>20-30 words</a:t>
            </a:r>
          </a:p>
        </p:txBody>
      </p:sp>
    </p:spTree>
    <p:extLst>
      <p:ext uri="{BB962C8B-B14F-4D97-AF65-F5344CB8AC3E}">
        <p14:creationId xmlns:p14="http://schemas.microsoft.com/office/powerpoint/2010/main" val="2261913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962" y="-27784"/>
            <a:ext cx="2778133" cy="646331"/>
          </a:xfrm>
          <a:prstGeom prst="rect">
            <a:avLst/>
          </a:prstGeom>
        </p:spPr>
        <p:txBody>
          <a:bodyPr wrap="none">
            <a:spAutoFit/>
          </a:bodyPr>
          <a:lstStyle/>
          <a:p>
            <a:pPr>
              <a:spcBef>
                <a:spcPts val="600"/>
              </a:spcBef>
            </a:pPr>
            <a:r>
              <a:rPr lang="en-AU" sz="3600" b="1" dirty="0">
                <a:solidFill>
                  <a:srgbClr val="0000FF"/>
                </a:solidFill>
              </a:rPr>
              <a:t>B4. Keywords</a:t>
            </a:r>
          </a:p>
        </p:txBody>
      </p:sp>
      <p:sp>
        <p:nvSpPr>
          <p:cNvPr id="3" name="TextBox 2"/>
          <p:cNvSpPr txBox="1"/>
          <p:nvPr/>
        </p:nvSpPr>
        <p:spPr>
          <a:xfrm>
            <a:off x="323528" y="1412776"/>
            <a:ext cx="6120680" cy="369332"/>
          </a:xfrm>
          <a:prstGeom prst="rect">
            <a:avLst/>
          </a:prstGeom>
          <a:noFill/>
        </p:spPr>
        <p:txBody>
          <a:bodyPr wrap="square" rtlCol="0">
            <a:spAutoFit/>
          </a:bodyPr>
          <a:lstStyle/>
          <a:p>
            <a:pPr marL="285750" indent="-285750">
              <a:buFont typeface="Arial" pitchFamily="34" charset="0"/>
              <a:buChar char="•"/>
            </a:pPr>
            <a:r>
              <a:rPr lang="en-AU" b="1" dirty="0"/>
              <a:t>The keywords might determine the reviewer of your paper</a:t>
            </a:r>
          </a:p>
        </p:txBody>
      </p:sp>
      <p:sp>
        <p:nvSpPr>
          <p:cNvPr id="4" name="TextBox 3"/>
          <p:cNvSpPr txBox="1"/>
          <p:nvPr/>
        </p:nvSpPr>
        <p:spPr>
          <a:xfrm>
            <a:off x="323528" y="2420888"/>
            <a:ext cx="5688632" cy="2031325"/>
          </a:xfrm>
          <a:prstGeom prst="rect">
            <a:avLst/>
          </a:prstGeom>
          <a:noFill/>
        </p:spPr>
        <p:txBody>
          <a:bodyPr wrap="square" rtlCol="0">
            <a:spAutoFit/>
          </a:bodyPr>
          <a:lstStyle/>
          <a:p>
            <a:pPr marL="285750" indent="-285750">
              <a:buFont typeface="Arial" pitchFamily="34" charset="0"/>
              <a:buChar char="•"/>
            </a:pPr>
            <a:r>
              <a:rPr lang="en-AU" b="1" dirty="0"/>
              <a:t>Be careful about the weight function of your keywords</a:t>
            </a:r>
          </a:p>
          <a:p>
            <a:endParaRPr lang="en-AU" dirty="0"/>
          </a:p>
          <a:p>
            <a:pPr indent="358775"/>
            <a:endParaRPr lang="en-AU" b="1" dirty="0"/>
          </a:p>
          <a:p>
            <a:pPr marL="285750" indent="74613">
              <a:buFont typeface="Wingdings" pitchFamily="2" charset="2"/>
              <a:buChar char="Ø"/>
            </a:pPr>
            <a:r>
              <a:rPr lang="en-AU" dirty="0"/>
              <a:t>  Microfluidics, Dielectrophoresis, Cell sorting</a:t>
            </a:r>
          </a:p>
          <a:p>
            <a:pPr marL="285750" indent="74613"/>
            <a:endParaRPr lang="en-AU" dirty="0"/>
          </a:p>
          <a:p>
            <a:pPr marL="285750" indent="74613"/>
            <a:endParaRPr lang="en-AU" dirty="0"/>
          </a:p>
          <a:p>
            <a:pPr marL="285750" indent="74613">
              <a:buFont typeface="Wingdings" pitchFamily="2" charset="2"/>
              <a:buChar char="Ø"/>
            </a:pPr>
            <a:r>
              <a:rPr lang="en-AU" dirty="0"/>
              <a:t>  Cancer cells, Cell sorting, Dielectrophoresis</a:t>
            </a:r>
          </a:p>
        </p:txBody>
      </p:sp>
      <p:cxnSp>
        <p:nvCxnSpPr>
          <p:cNvPr id="6" name="Straight Arrow Connector 5"/>
          <p:cNvCxnSpPr/>
          <p:nvPr/>
        </p:nvCxnSpPr>
        <p:spPr>
          <a:xfrm>
            <a:off x="5246513" y="3439932"/>
            <a:ext cx="648072" cy="0"/>
          </a:xfrm>
          <a:prstGeom prst="straightConnector1">
            <a:avLst/>
          </a:prstGeom>
          <a:ln w="31750">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5192362" y="4276318"/>
            <a:ext cx="648072" cy="0"/>
          </a:xfrm>
          <a:prstGeom prst="straightConnector1">
            <a:avLst/>
          </a:prstGeom>
          <a:ln w="31750">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977517" y="3127399"/>
            <a:ext cx="2664296" cy="646331"/>
          </a:xfrm>
          <a:prstGeom prst="rect">
            <a:avLst/>
          </a:prstGeom>
          <a:noFill/>
        </p:spPr>
        <p:txBody>
          <a:bodyPr wrap="square" rtlCol="0">
            <a:spAutoFit/>
          </a:bodyPr>
          <a:lstStyle/>
          <a:p>
            <a:r>
              <a:rPr lang="en-AU" dirty="0">
                <a:solidFill>
                  <a:srgbClr val="FF0000"/>
                </a:solidFill>
              </a:rPr>
              <a:t>The reviewer is likely to be an engineer !</a:t>
            </a:r>
          </a:p>
        </p:txBody>
      </p:sp>
      <p:sp>
        <p:nvSpPr>
          <p:cNvPr id="9" name="TextBox 8"/>
          <p:cNvSpPr txBox="1"/>
          <p:nvPr/>
        </p:nvSpPr>
        <p:spPr>
          <a:xfrm>
            <a:off x="5956939" y="3971421"/>
            <a:ext cx="2664296" cy="646331"/>
          </a:xfrm>
          <a:prstGeom prst="rect">
            <a:avLst/>
          </a:prstGeom>
          <a:noFill/>
        </p:spPr>
        <p:txBody>
          <a:bodyPr wrap="square" rtlCol="0">
            <a:spAutoFit/>
          </a:bodyPr>
          <a:lstStyle/>
          <a:p>
            <a:r>
              <a:rPr lang="en-AU" dirty="0">
                <a:solidFill>
                  <a:srgbClr val="FF0000"/>
                </a:solidFill>
              </a:rPr>
              <a:t>The reviewer is likely to be a biologist !</a:t>
            </a:r>
          </a:p>
        </p:txBody>
      </p:sp>
      <p:sp>
        <p:nvSpPr>
          <p:cNvPr id="10" name="TextBox 9"/>
          <p:cNvSpPr txBox="1"/>
          <p:nvPr/>
        </p:nvSpPr>
        <p:spPr>
          <a:xfrm>
            <a:off x="395536" y="5013176"/>
            <a:ext cx="6120680" cy="369332"/>
          </a:xfrm>
          <a:prstGeom prst="rect">
            <a:avLst/>
          </a:prstGeom>
          <a:noFill/>
        </p:spPr>
        <p:txBody>
          <a:bodyPr wrap="square" rtlCol="0">
            <a:spAutoFit/>
          </a:bodyPr>
          <a:lstStyle/>
          <a:p>
            <a:pPr marL="285750" indent="-285750">
              <a:buFont typeface="Arial" pitchFamily="34" charset="0"/>
              <a:buChar char="•"/>
            </a:pPr>
            <a:r>
              <a:rPr lang="en-AU" b="1" dirty="0"/>
              <a:t>Use a few general keywords to get citations</a:t>
            </a:r>
          </a:p>
        </p:txBody>
      </p:sp>
    </p:spTree>
    <p:extLst>
      <p:ext uri="{BB962C8B-B14F-4D97-AF65-F5344CB8AC3E}">
        <p14:creationId xmlns:p14="http://schemas.microsoft.com/office/powerpoint/2010/main" val="3780977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3300584" cy="646331"/>
          </a:xfrm>
          <a:prstGeom prst="rect">
            <a:avLst/>
          </a:prstGeom>
          <a:noFill/>
        </p:spPr>
        <p:txBody>
          <a:bodyPr wrap="none" rtlCol="0">
            <a:spAutoFit/>
          </a:bodyPr>
          <a:lstStyle/>
          <a:p>
            <a:pPr>
              <a:spcBef>
                <a:spcPts val="600"/>
              </a:spcBef>
            </a:pPr>
            <a:r>
              <a:rPr lang="en-AU" sz="3600" b="1" dirty="0">
                <a:solidFill>
                  <a:srgbClr val="0000FF"/>
                </a:solidFill>
              </a:rPr>
              <a:t>B5. Introduction</a:t>
            </a:r>
          </a:p>
        </p:txBody>
      </p:sp>
      <p:sp>
        <p:nvSpPr>
          <p:cNvPr id="4" name="TextBox 3"/>
          <p:cNvSpPr txBox="1"/>
          <p:nvPr/>
        </p:nvSpPr>
        <p:spPr>
          <a:xfrm>
            <a:off x="389954" y="3154656"/>
            <a:ext cx="3894014" cy="369332"/>
          </a:xfrm>
          <a:prstGeom prst="rect">
            <a:avLst/>
          </a:prstGeom>
          <a:noFill/>
        </p:spPr>
        <p:txBody>
          <a:bodyPr wrap="square" rtlCol="0">
            <a:spAutoFit/>
          </a:bodyPr>
          <a:lstStyle/>
          <a:p>
            <a:pPr marL="285750" indent="-285750">
              <a:buFont typeface="Arial" pitchFamily="34" charset="0"/>
              <a:buChar char="•"/>
            </a:pPr>
            <a:r>
              <a:rPr lang="en-AU" b="1" dirty="0"/>
              <a:t>Should have a triangular structure</a:t>
            </a:r>
          </a:p>
        </p:txBody>
      </p:sp>
      <p:sp>
        <p:nvSpPr>
          <p:cNvPr id="5" name="Isosceles Triangle 4"/>
          <p:cNvSpPr/>
          <p:nvPr/>
        </p:nvSpPr>
        <p:spPr>
          <a:xfrm rot="10800000">
            <a:off x="4078577" y="1456081"/>
            <a:ext cx="4985066" cy="4752528"/>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 name="Straight Connector 5"/>
          <p:cNvCxnSpPr/>
          <p:nvPr/>
        </p:nvCxnSpPr>
        <p:spPr>
          <a:xfrm>
            <a:off x="4668258" y="2574218"/>
            <a:ext cx="3806908" cy="0"/>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237662" y="3614742"/>
            <a:ext cx="2683167" cy="0"/>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733606" y="1612871"/>
            <a:ext cx="3816424" cy="923330"/>
          </a:xfrm>
          <a:prstGeom prst="rect">
            <a:avLst/>
          </a:prstGeom>
          <a:noFill/>
        </p:spPr>
        <p:txBody>
          <a:bodyPr wrap="square" rtlCol="0">
            <a:spAutoFit/>
          </a:bodyPr>
          <a:lstStyle/>
          <a:p>
            <a:pPr algn="ctr"/>
            <a:r>
              <a:rPr lang="en-AU" b="1" dirty="0"/>
              <a:t>Significance: </a:t>
            </a:r>
          </a:p>
          <a:p>
            <a:pPr algn="ctr"/>
            <a:r>
              <a:rPr lang="en-AU" dirty="0"/>
              <a:t>Highlight the significance of your work</a:t>
            </a:r>
          </a:p>
          <a:p>
            <a:pPr algn="ctr"/>
            <a:r>
              <a:rPr lang="en-AU" dirty="0"/>
              <a:t>100-150 words</a:t>
            </a:r>
          </a:p>
        </p:txBody>
      </p:sp>
      <p:sp>
        <p:nvSpPr>
          <p:cNvPr id="9" name="TextBox 8"/>
          <p:cNvSpPr txBox="1"/>
          <p:nvPr/>
        </p:nvSpPr>
        <p:spPr>
          <a:xfrm>
            <a:off x="5152010" y="2648166"/>
            <a:ext cx="2934738" cy="923330"/>
          </a:xfrm>
          <a:prstGeom prst="rect">
            <a:avLst/>
          </a:prstGeom>
          <a:noFill/>
        </p:spPr>
        <p:txBody>
          <a:bodyPr wrap="square" rtlCol="0">
            <a:spAutoFit/>
          </a:bodyPr>
          <a:lstStyle/>
          <a:p>
            <a:pPr algn="ctr"/>
            <a:r>
              <a:rPr lang="en-AU" b="1" dirty="0"/>
              <a:t>Literature review: </a:t>
            </a:r>
          </a:p>
          <a:p>
            <a:pPr algn="ctr"/>
            <a:r>
              <a:rPr lang="en-AU" dirty="0"/>
              <a:t>Categorise the existing works</a:t>
            </a:r>
          </a:p>
          <a:p>
            <a:pPr algn="ctr"/>
            <a:r>
              <a:rPr lang="en-AU" dirty="0"/>
              <a:t>400-500 words</a:t>
            </a:r>
          </a:p>
        </p:txBody>
      </p:sp>
      <p:sp>
        <p:nvSpPr>
          <p:cNvPr id="10" name="TextBox 9"/>
          <p:cNvSpPr txBox="1"/>
          <p:nvPr/>
        </p:nvSpPr>
        <p:spPr>
          <a:xfrm>
            <a:off x="7020272" y="5573311"/>
            <a:ext cx="1368152" cy="369332"/>
          </a:xfrm>
          <a:prstGeom prst="rect">
            <a:avLst/>
          </a:prstGeom>
          <a:noFill/>
        </p:spPr>
        <p:txBody>
          <a:bodyPr wrap="square" rtlCol="0">
            <a:spAutoFit/>
          </a:bodyPr>
          <a:lstStyle/>
          <a:p>
            <a:r>
              <a:rPr lang="en-AU" dirty="0"/>
              <a:t>800 words</a:t>
            </a:r>
          </a:p>
        </p:txBody>
      </p:sp>
      <p:sp>
        <p:nvSpPr>
          <p:cNvPr id="11" name="TextBox 10"/>
          <p:cNvSpPr txBox="1"/>
          <p:nvPr/>
        </p:nvSpPr>
        <p:spPr>
          <a:xfrm>
            <a:off x="5380508" y="3573507"/>
            <a:ext cx="2440236" cy="1200329"/>
          </a:xfrm>
          <a:prstGeom prst="rect">
            <a:avLst/>
          </a:prstGeom>
          <a:noFill/>
        </p:spPr>
        <p:txBody>
          <a:bodyPr wrap="square" rtlCol="0">
            <a:spAutoFit/>
          </a:bodyPr>
          <a:lstStyle/>
          <a:p>
            <a:pPr algn="ctr"/>
            <a:r>
              <a:rPr lang="en-AU" b="1" dirty="0"/>
              <a:t>Your work: </a:t>
            </a:r>
          </a:p>
          <a:p>
            <a:pPr algn="ctr"/>
            <a:r>
              <a:rPr lang="en-AU" dirty="0"/>
              <a:t>Advertise your discoveries</a:t>
            </a:r>
          </a:p>
          <a:p>
            <a:pPr algn="ctr"/>
            <a:r>
              <a:rPr lang="en-AU" dirty="0"/>
              <a:t>150-200 words</a:t>
            </a:r>
          </a:p>
        </p:txBody>
      </p:sp>
    </p:spTree>
    <p:extLst>
      <p:ext uri="{BB962C8B-B14F-4D97-AF65-F5344CB8AC3E}">
        <p14:creationId xmlns:p14="http://schemas.microsoft.com/office/powerpoint/2010/main" val="42917029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p:cNvSpPr/>
          <p:nvPr/>
        </p:nvSpPr>
        <p:spPr>
          <a:xfrm rot="10800000">
            <a:off x="4078577" y="1456081"/>
            <a:ext cx="4985066" cy="4752528"/>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 name="Straight Connector 2"/>
          <p:cNvCxnSpPr/>
          <p:nvPr/>
        </p:nvCxnSpPr>
        <p:spPr>
          <a:xfrm>
            <a:off x="4668258" y="2574218"/>
            <a:ext cx="3806908" cy="0"/>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733606" y="1585976"/>
            <a:ext cx="3816424" cy="923330"/>
          </a:xfrm>
          <a:prstGeom prst="rect">
            <a:avLst/>
          </a:prstGeom>
          <a:noFill/>
        </p:spPr>
        <p:txBody>
          <a:bodyPr wrap="square" rtlCol="0">
            <a:spAutoFit/>
          </a:bodyPr>
          <a:lstStyle/>
          <a:p>
            <a:pPr algn="ctr"/>
            <a:r>
              <a:rPr lang="en-AU" b="1" dirty="0"/>
              <a:t>Significance: </a:t>
            </a:r>
          </a:p>
          <a:p>
            <a:pPr algn="ctr"/>
            <a:r>
              <a:rPr lang="en-AU" dirty="0"/>
              <a:t>Highlight the significance of your work</a:t>
            </a:r>
          </a:p>
          <a:p>
            <a:pPr algn="ctr"/>
            <a:r>
              <a:rPr lang="en-AU" dirty="0"/>
              <a:t>100-150 words</a:t>
            </a:r>
          </a:p>
        </p:txBody>
      </p:sp>
      <p:sp>
        <p:nvSpPr>
          <p:cNvPr id="7" name="TextBox 6"/>
          <p:cNvSpPr txBox="1"/>
          <p:nvPr/>
        </p:nvSpPr>
        <p:spPr>
          <a:xfrm>
            <a:off x="7020272" y="5573311"/>
            <a:ext cx="1368152" cy="369332"/>
          </a:xfrm>
          <a:prstGeom prst="rect">
            <a:avLst/>
          </a:prstGeom>
          <a:noFill/>
        </p:spPr>
        <p:txBody>
          <a:bodyPr wrap="square" rtlCol="0">
            <a:spAutoFit/>
          </a:bodyPr>
          <a:lstStyle/>
          <a:p>
            <a:r>
              <a:rPr lang="en-AU" dirty="0"/>
              <a:t>800 words</a:t>
            </a:r>
          </a:p>
        </p:txBody>
      </p:sp>
      <p:sp>
        <p:nvSpPr>
          <p:cNvPr id="9" name="TextBox 8"/>
          <p:cNvSpPr txBox="1"/>
          <p:nvPr/>
        </p:nvSpPr>
        <p:spPr>
          <a:xfrm>
            <a:off x="0" y="0"/>
            <a:ext cx="3300584" cy="646331"/>
          </a:xfrm>
          <a:prstGeom prst="rect">
            <a:avLst/>
          </a:prstGeom>
          <a:noFill/>
        </p:spPr>
        <p:txBody>
          <a:bodyPr wrap="none" rtlCol="0">
            <a:spAutoFit/>
          </a:bodyPr>
          <a:lstStyle/>
          <a:p>
            <a:pPr>
              <a:spcBef>
                <a:spcPts val="600"/>
              </a:spcBef>
            </a:pPr>
            <a:r>
              <a:rPr lang="en-AU" sz="3600" b="1" dirty="0">
                <a:solidFill>
                  <a:srgbClr val="0000FF"/>
                </a:solidFill>
              </a:rPr>
              <a:t>B5. Introduction</a:t>
            </a:r>
          </a:p>
        </p:txBody>
      </p:sp>
      <p:sp>
        <p:nvSpPr>
          <p:cNvPr id="10" name="TextBox 9"/>
          <p:cNvSpPr txBox="1"/>
          <p:nvPr/>
        </p:nvSpPr>
        <p:spPr>
          <a:xfrm>
            <a:off x="336484" y="3148071"/>
            <a:ext cx="3600400" cy="646331"/>
          </a:xfrm>
          <a:prstGeom prst="rect">
            <a:avLst/>
          </a:prstGeom>
          <a:noFill/>
        </p:spPr>
        <p:txBody>
          <a:bodyPr wrap="square" rtlCol="0">
            <a:spAutoFit/>
          </a:bodyPr>
          <a:lstStyle/>
          <a:p>
            <a:pPr marL="285750" indent="-285750">
              <a:buFont typeface="Arial" pitchFamily="34" charset="0"/>
              <a:buChar char="•"/>
            </a:pPr>
            <a:r>
              <a:rPr lang="en-AU" b="1" dirty="0"/>
              <a:t>Use references from Nature, Science, ….</a:t>
            </a:r>
          </a:p>
        </p:txBody>
      </p:sp>
      <p:sp>
        <p:nvSpPr>
          <p:cNvPr id="11" name="TextBox 10"/>
          <p:cNvSpPr txBox="1"/>
          <p:nvPr/>
        </p:nvSpPr>
        <p:spPr>
          <a:xfrm>
            <a:off x="350422" y="2372692"/>
            <a:ext cx="3672408" cy="646331"/>
          </a:xfrm>
          <a:prstGeom prst="rect">
            <a:avLst/>
          </a:prstGeom>
          <a:noFill/>
        </p:spPr>
        <p:txBody>
          <a:bodyPr wrap="square" rtlCol="0">
            <a:spAutoFit/>
          </a:bodyPr>
          <a:lstStyle/>
          <a:p>
            <a:pPr marL="285750" indent="-285750">
              <a:buFont typeface="Arial" pitchFamily="34" charset="0"/>
              <a:buChar char="•"/>
            </a:pPr>
            <a:r>
              <a:rPr lang="en-AU" b="1" dirty="0"/>
              <a:t>It should be general, easy to understand for other researchers</a:t>
            </a:r>
          </a:p>
        </p:txBody>
      </p:sp>
      <p:sp>
        <p:nvSpPr>
          <p:cNvPr id="12" name="TextBox 11"/>
          <p:cNvSpPr txBox="1"/>
          <p:nvPr/>
        </p:nvSpPr>
        <p:spPr>
          <a:xfrm>
            <a:off x="336484" y="3933056"/>
            <a:ext cx="3742092" cy="646331"/>
          </a:xfrm>
          <a:prstGeom prst="rect">
            <a:avLst/>
          </a:prstGeom>
          <a:noFill/>
        </p:spPr>
        <p:txBody>
          <a:bodyPr wrap="square" rtlCol="0">
            <a:spAutoFit/>
          </a:bodyPr>
          <a:lstStyle/>
          <a:p>
            <a:pPr marL="285750" indent="-285750">
              <a:buFont typeface="Arial" pitchFamily="34" charset="0"/>
              <a:buChar char="•"/>
            </a:pPr>
            <a:r>
              <a:rPr lang="en-AU" b="1" dirty="0"/>
              <a:t>Use statistical data from reliable sources</a:t>
            </a:r>
          </a:p>
        </p:txBody>
      </p:sp>
    </p:spTree>
    <p:extLst>
      <p:ext uri="{BB962C8B-B14F-4D97-AF65-F5344CB8AC3E}">
        <p14:creationId xmlns:p14="http://schemas.microsoft.com/office/powerpoint/2010/main" val="503714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sosceles Triangle 11"/>
          <p:cNvSpPr/>
          <p:nvPr/>
        </p:nvSpPr>
        <p:spPr>
          <a:xfrm rot="10800000">
            <a:off x="3997009" y="766808"/>
            <a:ext cx="4985066" cy="4752528"/>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 name="Straight Connector 12"/>
          <p:cNvCxnSpPr/>
          <p:nvPr/>
        </p:nvCxnSpPr>
        <p:spPr>
          <a:xfrm>
            <a:off x="4605740" y="1884945"/>
            <a:ext cx="3806908" cy="0"/>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652038" y="896703"/>
            <a:ext cx="3816424" cy="923330"/>
          </a:xfrm>
          <a:prstGeom prst="rect">
            <a:avLst/>
          </a:prstGeom>
          <a:noFill/>
        </p:spPr>
        <p:txBody>
          <a:bodyPr wrap="square" rtlCol="0">
            <a:spAutoFit/>
          </a:bodyPr>
          <a:lstStyle/>
          <a:p>
            <a:pPr algn="ctr"/>
            <a:r>
              <a:rPr lang="en-AU" b="1" dirty="0"/>
              <a:t>Significance: </a:t>
            </a:r>
          </a:p>
          <a:p>
            <a:pPr algn="ctr"/>
            <a:r>
              <a:rPr lang="en-AU" dirty="0"/>
              <a:t>Highlight the significance of your work</a:t>
            </a:r>
          </a:p>
          <a:p>
            <a:pPr algn="ctr"/>
            <a:r>
              <a:rPr lang="en-AU" dirty="0"/>
              <a:t>100-150 words</a:t>
            </a:r>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403429"/>
            <a:ext cx="7011522"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300039" y="5728728"/>
            <a:ext cx="5413136" cy="584775"/>
          </a:xfrm>
          <a:prstGeom prst="rect">
            <a:avLst/>
          </a:prstGeom>
        </p:spPr>
        <p:txBody>
          <a:bodyPr wrap="square">
            <a:spAutoFit/>
          </a:bodyPr>
          <a:lstStyle/>
          <a:p>
            <a:pPr marL="285750" indent="-285750">
              <a:buFont typeface="Wingdings" pitchFamily="2" charset="2"/>
              <a:buChar char="Ø"/>
            </a:pPr>
            <a:r>
              <a:rPr lang="en-AU" sz="1600" dirty="0">
                <a:solidFill>
                  <a:srgbClr val="0000FF"/>
                </a:solidFill>
              </a:rPr>
              <a:t>Physically based </a:t>
            </a:r>
            <a:r>
              <a:rPr lang="en-AU" sz="1600" dirty="0" err="1">
                <a:solidFill>
                  <a:srgbClr val="0000FF"/>
                </a:solidFill>
              </a:rPr>
              <a:t>modeling</a:t>
            </a:r>
            <a:r>
              <a:rPr lang="en-AU" sz="1600" dirty="0">
                <a:solidFill>
                  <a:srgbClr val="0000FF"/>
                </a:solidFill>
              </a:rPr>
              <a:t> and animation of fire</a:t>
            </a:r>
            <a:br>
              <a:rPr lang="en-AU" sz="1600" dirty="0"/>
            </a:br>
            <a:r>
              <a:rPr lang="fr-FR" sz="1600" dirty="0" err="1"/>
              <a:t>ACM</a:t>
            </a:r>
            <a:r>
              <a:rPr lang="fr-FR" sz="1600" dirty="0"/>
              <a:t> Transactions on </a:t>
            </a:r>
            <a:r>
              <a:rPr lang="fr-FR" sz="1600" dirty="0" err="1"/>
              <a:t>Graphics</a:t>
            </a:r>
            <a:r>
              <a:rPr lang="fr-FR" sz="1600" dirty="0"/>
              <a:t> (</a:t>
            </a:r>
            <a:r>
              <a:rPr lang="fr-FR" sz="1600" dirty="0" err="1"/>
              <a:t>TOG</a:t>
            </a:r>
            <a:r>
              <a:rPr lang="fr-FR" sz="1600" dirty="0"/>
              <a:t>) 21 (3), 721-728</a:t>
            </a:r>
            <a:endParaRPr lang="en-AU" sz="1600" dirty="0"/>
          </a:p>
        </p:txBody>
      </p:sp>
      <p:sp>
        <p:nvSpPr>
          <p:cNvPr id="7" name="TextBox 6"/>
          <p:cNvSpPr txBox="1"/>
          <p:nvPr/>
        </p:nvSpPr>
        <p:spPr>
          <a:xfrm>
            <a:off x="0" y="0"/>
            <a:ext cx="5620898" cy="646331"/>
          </a:xfrm>
          <a:prstGeom prst="rect">
            <a:avLst/>
          </a:prstGeom>
          <a:noFill/>
        </p:spPr>
        <p:txBody>
          <a:bodyPr wrap="none" rtlCol="0">
            <a:spAutoFit/>
          </a:bodyPr>
          <a:lstStyle/>
          <a:p>
            <a:pPr>
              <a:spcBef>
                <a:spcPts val="600"/>
              </a:spcBef>
            </a:pPr>
            <a:r>
              <a:rPr lang="en-AU" sz="3600" b="1" dirty="0">
                <a:solidFill>
                  <a:srgbClr val="0000FF"/>
                </a:solidFill>
              </a:rPr>
              <a:t>B5. Introduction−Example 1:</a:t>
            </a:r>
          </a:p>
        </p:txBody>
      </p:sp>
    </p:spTree>
    <p:extLst>
      <p:ext uri="{BB962C8B-B14F-4D97-AF65-F5344CB8AC3E}">
        <p14:creationId xmlns:p14="http://schemas.microsoft.com/office/powerpoint/2010/main" val="729977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sosceles Triangle 6"/>
          <p:cNvSpPr/>
          <p:nvPr/>
        </p:nvSpPr>
        <p:spPr>
          <a:xfrm rot="10800000">
            <a:off x="3997009" y="716008"/>
            <a:ext cx="4985066" cy="4752528"/>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8" name="Straight Connector 7"/>
          <p:cNvCxnSpPr/>
          <p:nvPr/>
        </p:nvCxnSpPr>
        <p:spPr>
          <a:xfrm>
            <a:off x="4605740" y="1834145"/>
            <a:ext cx="3806908" cy="0"/>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652038" y="845903"/>
            <a:ext cx="3816424" cy="923330"/>
          </a:xfrm>
          <a:prstGeom prst="rect">
            <a:avLst/>
          </a:prstGeom>
          <a:noFill/>
        </p:spPr>
        <p:txBody>
          <a:bodyPr wrap="square" rtlCol="0">
            <a:spAutoFit/>
          </a:bodyPr>
          <a:lstStyle/>
          <a:p>
            <a:pPr algn="ctr"/>
            <a:r>
              <a:rPr lang="en-AU" b="1" dirty="0"/>
              <a:t>Significance: </a:t>
            </a:r>
          </a:p>
          <a:p>
            <a:pPr algn="ctr"/>
            <a:r>
              <a:rPr lang="en-AU" dirty="0"/>
              <a:t>Highlight the significance of your work</a:t>
            </a:r>
          </a:p>
          <a:p>
            <a:pPr algn="ctr"/>
            <a:r>
              <a:rPr lang="en-AU" dirty="0"/>
              <a:t>100-150 words</a:t>
            </a:r>
          </a:p>
        </p:txBody>
      </p:sp>
      <p:sp>
        <p:nvSpPr>
          <p:cNvPr id="3" name="Rectangle 2"/>
          <p:cNvSpPr/>
          <p:nvPr/>
        </p:nvSpPr>
        <p:spPr>
          <a:xfrm>
            <a:off x="275041" y="5889848"/>
            <a:ext cx="6984776" cy="830997"/>
          </a:xfrm>
          <a:prstGeom prst="rect">
            <a:avLst/>
          </a:prstGeom>
        </p:spPr>
        <p:txBody>
          <a:bodyPr wrap="square">
            <a:spAutoFit/>
          </a:bodyPr>
          <a:lstStyle/>
          <a:p>
            <a:pPr marL="285750" indent="-285750">
              <a:buFont typeface="Wingdings" pitchFamily="2" charset="2"/>
              <a:buChar char="Ø"/>
            </a:pPr>
            <a:r>
              <a:rPr lang="en-AU" sz="1600" dirty="0">
                <a:solidFill>
                  <a:srgbClr val="0000FF"/>
                </a:solidFill>
              </a:rPr>
              <a:t>Large-eddy simulation of atmospheric boundary layer flow through wind turbines and wind farms</a:t>
            </a:r>
          </a:p>
          <a:p>
            <a:r>
              <a:rPr lang="da-DK" sz="1600" dirty="0"/>
              <a:t>      J. Wind Eng. Ind. Aerodyn. 99 (2011) 154–168</a:t>
            </a:r>
            <a:r>
              <a:rPr lang="en-AU" sz="1600" dirty="0"/>
              <a:t> </a:t>
            </a:r>
          </a:p>
        </p:txBody>
      </p:sp>
      <p:grpSp>
        <p:nvGrpSpPr>
          <p:cNvPr id="5" name="Group 4"/>
          <p:cNvGrpSpPr/>
          <p:nvPr/>
        </p:nvGrpSpPr>
        <p:grpSpPr>
          <a:xfrm>
            <a:off x="136011" y="2109861"/>
            <a:ext cx="7485053" cy="3816748"/>
            <a:chOff x="136011" y="2109861"/>
            <a:chExt cx="7485053" cy="3816748"/>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011" y="2109861"/>
              <a:ext cx="7123806" cy="3816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300584" y="5558829"/>
              <a:ext cx="4320480" cy="342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6" name="TextBox 15"/>
          <p:cNvSpPr txBox="1"/>
          <p:nvPr/>
        </p:nvSpPr>
        <p:spPr>
          <a:xfrm>
            <a:off x="0" y="0"/>
            <a:ext cx="5620898" cy="646331"/>
          </a:xfrm>
          <a:prstGeom prst="rect">
            <a:avLst/>
          </a:prstGeom>
          <a:noFill/>
        </p:spPr>
        <p:txBody>
          <a:bodyPr wrap="none" rtlCol="0">
            <a:spAutoFit/>
          </a:bodyPr>
          <a:lstStyle/>
          <a:p>
            <a:pPr>
              <a:spcBef>
                <a:spcPts val="600"/>
              </a:spcBef>
            </a:pPr>
            <a:r>
              <a:rPr lang="en-AU" sz="3600" b="1" dirty="0">
                <a:solidFill>
                  <a:srgbClr val="0000FF"/>
                </a:solidFill>
              </a:rPr>
              <a:t>B5. Introduction−Example 2:</a:t>
            </a:r>
          </a:p>
        </p:txBody>
      </p:sp>
    </p:spTree>
    <p:extLst>
      <p:ext uri="{BB962C8B-B14F-4D97-AF65-F5344CB8AC3E}">
        <p14:creationId xmlns:p14="http://schemas.microsoft.com/office/powerpoint/2010/main" val="10208709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3300584" cy="646331"/>
          </a:xfrm>
          <a:prstGeom prst="rect">
            <a:avLst/>
          </a:prstGeom>
          <a:noFill/>
        </p:spPr>
        <p:txBody>
          <a:bodyPr wrap="none" rtlCol="0">
            <a:spAutoFit/>
          </a:bodyPr>
          <a:lstStyle/>
          <a:p>
            <a:pPr>
              <a:spcBef>
                <a:spcPts val="600"/>
              </a:spcBef>
            </a:pPr>
            <a:r>
              <a:rPr lang="en-AU" sz="3600" b="1" dirty="0">
                <a:solidFill>
                  <a:srgbClr val="0000FF"/>
                </a:solidFill>
              </a:rPr>
              <a:t>B5. Introduction</a:t>
            </a:r>
          </a:p>
        </p:txBody>
      </p:sp>
      <p:sp>
        <p:nvSpPr>
          <p:cNvPr id="4" name="Isosceles Triangle 3"/>
          <p:cNvSpPr/>
          <p:nvPr/>
        </p:nvSpPr>
        <p:spPr>
          <a:xfrm rot="10800000">
            <a:off x="4078577" y="1456081"/>
            <a:ext cx="4985066" cy="4752528"/>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 name="Straight Connector 4"/>
          <p:cNvCxnSpPr/>
          <p:nvPr/>
        </p:nvCxnSpPr>
        <p:spPr>
          <a:xfrm>
            <a:off x="4668258" y="2574218"/>
            <a:ext cx="3806908" cy="0"/>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5237662" y="3614742"/>
            <a:ext cx="2683167" cy="0"/>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170652" y="2666096"/>
            <a:ext cx="2897910" cy="923330"/>
          </a:xfrm>
          <a:prstGeom prst="rect">
            <a:avLst/>
          </a:prstGeom>
          <a:noFill/>
        </p:spPr>
        <p:txBody>
          <a:bodyPr wrap="square" rtlCol="0">
            <a:spAutoFit/>
          </a:bodyPr>
          <a:lstStyle/>
          <a:p>
            <a:pPr algn="ctr"/>
            <a:r>
              <a:rPr lang="en-AU" b="1" dirty="0"/>
              <a:t>Literature review: </a:t>
            </a:r>
          </a:p>
          <a:p>
            <a:pPr algn="ctr"/>
            <a:r>
              <a:rPr lang="en-AU" dirty="0"/>
              <a:t>Categorise the existing works</a:t>
            </a:r>
          </a:p>
          <a:p>
            <a:pPr algn="ctr"/>
            <a:r>
              <a:rPr lang="en-AU" dirty="0"/>
              <a:t>400-500 words</a:t>
            </a:r>
          </a:p>
        </p:txBody>
      </p:sp>
      <p:sp>
        <p:nvSpPr>
          <p:cNvPr id="9" name="TextBox 8"/>
          <p:cNvSpPr txBox="1"/>
          <p:nvPr/>
        </p:nvSpPr>
        <p:spPr>
          <a:xfrm>
            <a:off x="7020272" y="5573311"/>
            <a:ext cx="1368152" cy="369332"/>
          </a:xfrm>
          <a:prstGeom prst="rect">
            <a:avLst/>
          </a:prstGeom>
          <a:noFill/>
        </p:spPr>
        <p:txBody>
          <a:bodyPr wrap="square" rtlCol="0">
            <a:spAutoFit/>
          </a:bodyPr>
          <a:lstStyle/>
          <a:p>
            <a:r>
              <a:rPr lang="en-AU" dirty="0"/>
              <a:t>800 words</a:t>
            </a:r>
          </a:p>
        </p:txBody>
      </p:sp>
      <p:sp>
        <p:nvSpPr>
          <p:cNvPr id="11" name="TextBox 10"/>
          <p:cNvSpPr txBox="1"/>
          <p:nvPr/>
        </p:nvSpPr>
        <p:spPr>
          <a:xfrm>
            <a:off x="336814" y="2451170"/>
            <a:ext cx="3384376" cy="369332"/>
          </a:xfrm>
          <a:prstGeom prst="rect">
            <a:avLst/>
          </a:prstGeom>
          <a:noFill/>
        </p:spPr>
        <p:txBody>
          <a:bodyPr wrap="square" rtlCol="0">
            <a:spAutoFit/>
          </a:bodyPr>
          <a:lstStyle/>
          <a:p>
            <a:pPr marL="285750" indent="-285750">
              <a:buFont typeface="Arial" pitchFamily="34" charset="0"/>
              <a:buChar char="•"/>
            </a:pPr>
            <a:r>
              <a:rPr lang="en-AU" b="1" dirty="0"/>
              <a:t>You should build a story here !</a:t>
            </a:r>
          </a:p>
        </p:txBody>
      </p:sp>
      <p:sp>
        <p:nvSpPr>
          <p:cNvPr id="12" name="TextBox 11"/>
          <p:cNvSpPr txBox="1"/>
          <p:nvPr/>
        </p:nvSpPr>
        <p:spPr>
          <a:xfrm>
            <a:off x="327849" y="3271078"/>
            <a:ext cx="3528392" cy="923330"/>
          </a:xfrm>
          <a:prstGeom prst="rect">
            <a:avLst/>
          </a:prstGeom>
          <a:noFill/>
        </p:spPr>
        <p:txBody>
          <a:bodyPr wrap="square" rtlCol="0">
            <a:spAutoFit/>
          </a:bodyPr>
          <a:lstStyle/>
          <a:p>
            <a:pPr marL="285750" indent="-285750">
              <a:buFont typeface="Arial" pitchFamily="34" charset="0"/>
              <a:buChar char="•"/>
            </a:pPr>
            <a:r>
              <a:rPr lang="en-AU" b="1" dirty="0"/>
              <a:t>Categorise the references and discuss about their advantages/</a:t>
            </a:r>
            <a:r>
              <a:rPr lang="en-AU" b="1" dirty="0">
                <a:solidFill>
                  <a:srgbClr val="FF0000"/>
                </a:solidFill>
              </a:rPr>
              <a:t>disadvantages</a:t>
            </a:r>
          </a:p>
        </p:txBody>
      </p:sp>
      <p:sp>
        <p:nvSpPr>
          <p:cNvPr id="13" name="TextBox 12"/>
          <p:cNvSpPr txBox="1"/>
          <p:nvPr/>
        </p:nvSpPr>
        <p:spPr>
          <a:xfrm>
            <a:off x="327849" y="4437112"/>
            <a:ext cx="3773266" cy="369332"/>
          </a:xfrm>
          <a:prstGeom prst="rect">
            <a:avLst/>
          </a:prstGeom>
          <a:noFill/>
        </p:spPr>
        <p:txBody>
          <a:bodyPr wrap="square" rtlCol="0">
            <a:spAutoFit/>
          </a:bodyPr>
          <a:lstStyle/>
          <a:p>
            <a:pPr marL="285750" indent="-285750">
              <a:buFont typeface="Arial" pitchFamily="34" charset="0"/>
              <a:buChar char="•"/>
            </a:pPr>
            <a:r>
              <a:rPr lang="en-AU" b="1" dirty="0"/>
              <a:t>But highlight their </a:t>
            </a:r>
            <a:r>
              <a:rPr lang="en-AU" b="1" dirty="0">
                <a:solidFill>
                  <a:srgbClr val="FF0000"/>
                </a:solidFill>
              </a:rPr>
              <a:t>disadvantages</a:t>
            </a:r>
            <a:r>
              <a:rPr lang="en-AU" b="1" dirty="0"/>
              <a:t> !</a:t>
            </a:r>
          </a:p>
        </p:txBody>
      </p:sp>
      <p:sp>
        <p:nvSpPr>
          <p:cNvPr id="14" name="TextBox 13"/>
          <p:cNvSpPr txBox="1"/>
          <p:nvPr/>
        </p:nvSpPr>
        <p:spPr>
          <a:xfrm>
            <a:off x="336814" y="5228873"/>
            <a:ext cx="4163178" cy="369332"/>
          </a:xfrm>
          <a:prstGeom prst="rect">
            <a:avLst/>
          </a:prstGeom>
          <a:noFill/>
        </p:spPr>
        <p:txBody>
          <a:bodyPr wrap="square" rtlCol="0">
            <a:spAutoFit/>
          </a:bodyPr>
          <a:lstStyle/>
          <a:p>
            <a:pPr marL="285750" indent="-285750">
              <a:buFont typeface="Arial" pitchFamily="34" charset="0"/>
              <a:buChar char="•"/>
            </a:pPr>
            <a:r>
              <a:rPr lang="en-AU" b="1" dirty="0"/>
              <a:t>You should use the word </a:t>
            </a:r>
            <a:r>
              <a:rPr lang="en-AU" b="1" dirty="0">
                <a:solidFill>
                  <a:srgbClr val="FF0000"/>
                </a:solidFill>
              </a:rPr>
              <a:t>‘however’</a:t>
            </a:r>
          </a:p>
        </p:txBody>
      </p:sp>
    </p:spTree>
    <p:extLst>
      <p:ext uri="{BB962C8B-B14F-4D97-AF65-F5344CB8AC3E}">
        <p14:creationId xmlns:p14="http://schemas.microsoft.com/office/powerpoint/2010/main" val="1364687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0"/>
            <a:ext cx="5620898" cy="646331"/>
          </a:xfrm>
          <a:prstGeom prst="rect">
            <a:avLst/>
          </a:prstGeom>
          <a:noFill/>
        </p:spPr>
        <p:txBody>
          <a:bodyPr wrap="none" rtlCol="0">
            <a:spAutoFit/>
          </a:bodyPr>
          <a:lstStyle/>
          <a:p>
            <a:pPr>
              <a:spcBef>
                <a:spcPts val="600"/>
              </a:spcBef>
            </a:pPr>
            <a:r>
              <a:rPr lang="en-AU" sz="3600" b="1" dirty="0">
                <a:solidFill>
                  <a:srgbClr val="0000FF"/>
                </a:solidFill>
              </a:rPr>
              <a:t>B5. Introduction−Example 3:</a:t>
            </a:r>
          </a:p>
        </p:txBody>
      </p:sp>
      <p:sp>
        <p:nvSpPr>
          <p:cNvPr id="8" name="Rectangle 7"/>
          <p:cNvSpPr/>
          <p:nvPr/>
        </p:nvSpPr>
        <p:spPr>
          <a:xfrm>
            <a:off x="373894" y="5858569"/>
            <a:ext cx="5710902" cy="830997"/>
          </a:xfrm>
          <a:prstGeom prst="rect">
            <a:avLst/>
          </a:prstGeom>
        </p:spPr>
        <p:txBody>
          <a:bodyPr wrap="square">
            <a:spAutoFit/>
          </a:bodyPr>
          <a:lstStyle/>
          <a:p>
            <a:pPr marL="268288" indent="-268288">
              <a:buFont typeface="Wingdings" pitchFamily="2" charset="2"/>
              <a:buChar char="Ø"/>
            </a:pPr>
            <a:r>
              <a:rPr lang="en-AU" sz="1600" dirty="0">
                <a:solidFill>
                  <a:srgbClr val="0000FF"/>
                </a:solidFill>
              </a:rPr>
              <a:t>Fluorescence-activated droplet sorting (FADS): efficient microfluidic cell sorting based on enzymatic activity</a:t>
            </a:r>
          </a:p>
          <a:p>
            <a:pPr indent="268288"/>
            <a:r>
              <a:rPr lang="en-AU" sz="1600" dirty="0"/>
              <a:t>Lab on a Chip, 2009, 9, 1850–1858</a:t>
            </a:r>
          </a:p>
        </p:txBody>
      </p:sp>
      <p:grpSp>
        <p:nvGrpSpPr>
          <p:cNvPr id="2" name="Group 1"/>
          <p:cNvGrpSpPr>
            <a:grpSpLocks noChangeAspect="1"/>
          </p:cNvGrpSpPr>
          <p:nvPr/>
        </p:nvGrpSpPr>
        <p:grpSpPr>
          <a:xfrm>
            <a:off x="90253" y="1772816"/>
            <a:ext cx="6041492" cy="4085753"/>
            <a:chOff x="228600" y="1167197"/>
            <a:chExt cx="5943600" cy="4019550"/>
          </a:xfrm>
        </p:grpSpPr>
        <p:grpSp>
          <p:nvGrpSpPr>
            <p:cNvPr id="9" name="Group 8"/>
            <p:cNvGrpSpPr/>
            <p:nvPr/>
          </p:nvGrpSpPr>
          <p:grpSpPr>
            <a:xfrm>
              <a:off x="228600" y="1167197"/>
              <a:ext cx="5943600" cy="4019550"/>
              <a:chOff x="3200400" y="2060848"/>
              <a:chExt cx="5943600" cy="4019550"/>
            </a:xfrm>
          </p:grpSpPr>
          <p:pic>
            <p:nvPicPr>
              <p:cNvPr id="4098" name="Picture 2"/>
              <p:cNvPicPr>
                <a:picLocks noChangeAspect="1" noChangeArrowheads="1"/>
              </p:cNvPicPr>
              <p:nvPr/>
            </p:nvPicPr>
            <p:blipFill>
              <a:blip r:embed="rId2" cstate="print"/>
              <a:srcRect/>
              <a:stretch>
                <a:fillRect/>
              </a:stretch>
            </p:blipFill>
            <p:spPr bwMode="auto">
              <a:xfrm>
                <a:off x="3200400" y="2060848"/>
                <a:ext cx="5943600" cy="4019550"/>
              </a:xfrm>
              <a:prstGeom prst="rect">
                <a:avLst/>
              </a:prstGeom>
              <a:noFill/>
              <a:ln w="9525">
                <a:noFill/>
                <a:miter lim="800000"/>
                <a:headEnd/>
                <a:tailEnd/>
              </a:ln>
            </p:spPr>
          </p:pic>
          <p:sp>
            <p:nvSpPr>
              <p:cNvPr id="5" name="Rectangle 4"/>
              <p:cNvSpPr/>
              <p:nvPr/>
            </p:nvSpPr>
            <p:spPr>
              <a:xfrm>
                <a:off x="7843892" y="2492896"/>
                <a:ext cx="936104"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p:cNvSpPr/>
              <p:nvPr/>
            </p:nvSpPr>
            <p:spPr>
              <a:xfrm>
                <a:off x="3347864" y="3717032"/>
                <a:ext cx="4176464" cy="3535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0" name="Rectangle 9"/>
            <p:cNvSpPr/>
            <p:nvPr/>
          </p:nvSpPr>
          <p:spPr>
            <a:xfrm>
              <a:off x="4120480" y="4335549"/>
              <a:ext cx="1722472" cy="3535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7" name="Group 26"/>
          <p:cNvGrpSpPr/>
          <p:nvPr/>
        </p:nvGrpSpPr>
        <p:grpSpPr>
          <a:xfrm>
            <a:off x="5388471" y="650646"/>
            <a:ext cx="3671370" cy="1040524"/>
            <a:chOff x="5146119" y="708593"/>
            <a:chExt cx="3816433" cy="1040524"/>
          </a:xfrm>
        </p:grpSpPr>
        <p:sp>
          <p:nvSpPr>
            <p:cNvPr id="28" name="TextBox 27"/>
            <p:cNvSpPr txBox="1"/>
            <p:nvPr/>
          </p:nvSpPr>
          <p:spPr>
            <a:xfrm>
              <a:off x="5520385" y="752846"/>
              <a:ext cx="3035563" cy="923330"/>
            </a:xfrm>
            <a:prstGeom prst="rect">
              <a:avLst/>
            </a:prstGeom>
            <a:noFill/>
          </p:spPr>
          <p:txBody>
            <a:bodyPr wrap="square" rtlCol="0">
              <a:spAutoFit/>
            </a:bodyPr>
            <a:lstStyle/>
            <a:p>
              <a:pPr algn="ctr"/>
              <a:r>
                <a:rPr lang="en-AU" b="1" dirty="0"/>
                <a:t>Literature review: </a:t>
              </a:r>
            </a:p>
            <a:p>
              <a:pPr algn="ctr"/>
              <a:r>
                <a:rPr lang="en-AU" dirty="0"/>
                <a:t>Categorise the existing works</a:t>
              </a:r>
            </a:p>
            <a:p>
              <a:pPr algn="ctr"/>
              <a:r>
                <a:rPr lang="en-AU" dirty="0"/>
                <a:t>400-500 words</a:t>
              </a:r>
            </a:p>
          </p:txBody>
        </p:sp>
        <p:cxnSp>
          <p:nvCxnSpPr>
            <p:cNvPr id="29" name="Straight Connector 28"/>
            <p:cNvCxnSpPr/>
            <p:nvPr/>
          </p:nvCxnSpPr>
          <p:spPr>
            <a:xfrm flipV="1">
              <a:off x="8408215" y="708593"/>
              <a:ext cx="554337" cy="10405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5146119" y="708593"/>
              <a:ext cx="3806908" cy="0"/>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155644" y="708593"/>
              <a:ext cx="570501" cy="10405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725048" y="1749117"/>
              <a:ext cx="2683167" cy="0"/>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54424" y="1988840"/>
            <a:ext cx="5616624" cy="3924151"/>
          </a:xfrm>
          <a:prstGeom prst="rect">
            <a:avLst/>
          </a:prstGeom>
          <a:noFill/>
        </p:spPr>
        <p:txBody>
          <a:bodyPr wrap="square" rtlCol="0">
            <a:spAutoFit/>
          </a:bodyPr>
          <a:lstStyle/>
          <a:p>
            <a:pPr>
              <a:spcBef>
                <a:spcPts val="600"/>
              </a:spcBef>
              <a:spcAft>
                <a:spcPts val="1200"/>
              </a:spcAft>
            </a:pPr>
            <a:r>
              <a:rPr lang="en-AU" b="1" dirty="0"/>
              <a:t>0: Abstract </a:t>
            </a:r>
            <a:r>
              <a:rPr lang="en-AU" sz="1600" dirty="0"/>
              <a:t>(1.5 pages)</a:t>
            </a:r>
          </a:p>
          <a:p>
            <a:pPr>
              <a:spcBef>
                <a:spcPts val="600"/>
              </a:spcBef>
              <a:spcAft>
                <a:spcPts val="1200"/>
              </a:spcAft>
            </a:pPr>
            <a:r>
              <a:rPr lang="en-AU" b="1" dirty="0"/>
              <a:t>1: Introduction </a:t>
            </a:r>
            <a:r>
              <a:rPr lang="en-AU" sz="1600" dirty="0"/>
              <a:t>(10 pages)</a:t>
            </a:r>
          </a:p>
          <a:p>
            <a:pPr>
              <a:spcBef>
                <a:spcPts val="600"/>
              </a:spcBef>
              <a:spcAft>
                <a:spcPts val="1200"/>
              </a:spcAft>
            </a:pPr>
            <a:r>
              <a:rPr lang="en-AU" b="1" dirty="0">
                <a:solidFill>
                  <a:srgbClr val="FF0000"/>
                </a:solidFill>
              </a:rPr>
              <a:t>2: Literature survey </a:t>
            </a:r>
            <a:r>
              <a:rPr lang="en-AU" sz="1600" dirty="0"/>
              <a:t>(30-40 pages)</a:t>
            </a:r>
          </a:p>
          <a:p>
            <a:pPr>
              <a:spcBef>
                <a:spcPts val="600"/>
              </a:spcBef>
              <a:spcAft>
                <a:spcPts val="1200"/>
              </a:spcAft>
            </a:pPr>
            <a:r>
              <a:rPr lang="en-AU" b="1" dirty="0"/>
              <a:t>3: Theory or Materials &amp; Methods </a:t>
            </a:r>
            <a:r>
              <a:rPr lang="en-AU" sz="1600" dirty="0"/>
              <a:t>(20-30 pages)</a:t>
            </a:r>
          </a:p>
          <a:p>
            <a:pPr>
              <a:spcBef>
                <a:spcPts val="600"/>
              </a:spcBef>
              <a:spcAft>
                <a:spcPts val="1200"/>
              </a:spcAft>
            </a:pPr>
            <a:r>
              <a:rPr lang="en-AU" b="1" dirty="0">
                <a:solidFill>
                  <a:srgbClr val="FF0000"/>
                </a:solidFill>
              </a:rPr>
              <a:t>4: Results-a </a:t>
            </a:r>
            <a:r>
              <a:rPr lang="en-AU" sz="1600" dirty="0"/>
              <a:t>(25-35 pages)</a:t>
            </a:r>
          </a:p>
          <a:p>
            <a:pPr>
              <a:spcBef>
                <a:spcPts val="600"/>
              </a:spcBef>
              <a:spcAft>
                <a:spcPts val="1200"/>
              </a:spcAft>
            </a:pPr>
            <a:r>
              <a:rPr lang="en-AU" b="1" dirty="0">
                <a:solidFill>
                  <a:srgbClr val="FF0000"/>
                </a:solidFill>
              </a:rPr>
              <a:t>5: Results-b </a:t>
            </a:r>
            <a:r>
              <a:rPr lang="en-AU" sz="1600" dirty="0"/>
              <a:t>(25-35 pages)</a:t>
            </a:r>
          </a:p>
          <a:p>
            <a:pPr>
              <a:spcBef>
                <a:spcPts val="600"/>
              </a:spcBef>
              <a:spcAft>
                <a:spcPts val="1200"/>
              </a:spcAft>
            </a:pPr>
            <a:r>
              <a:rPr lang="en-AU" b="1" dirty="0">
                <a:solidFill>
                  <a:srgbClr val="FF0000"/>
                </a:solidFill>
              </a:rPr>
              <a:t>6: Results-c </a:t>
            </a:r>
            <a:r>
              <a:rPr lang="en-AU" sz="1600" dirty="0"/>
              <a:t>(25-35 pages)</a:t>
            </a:r>
          </a:p>
          <a:p>
            <a:pPr>
              <a:spcBef>
                <a:spcPts val="600"/>
              </a:spcBef>
              <a:spcAft>
                <a:spcPts val="1200"/>
              </a:spcAft>
            </a:pPr>
            <a:r>
              <a:rPr lang="en-AU" b="1" dirty="0"/>
              <a:t>7: Conclusions and Future research directions </a:t>
            </a:r>
            <a:r>
              <a:rPr lang="en-AU" sz="1600" dirty="0"/>
              <a:t>(10 pages)</a:t>
            </a:r>
          </a:p>
        </p:txBody>
      </p:sp>
      <p:sp>
        <p:nvSpPr>
          <p:cNvPr id="3" name="TextBox 2"/>
          <p:cNvSpPr txBox="1"/>
          <p:nvPr/>
        </p:nvSpPr>
        <p:spPr>
          <a:xfrm>
            <a:off x="0" y="0"/>
            <a:ext cx="5774851" cy="646331"/>
          </a:xfrm>
          <a:prstGeom prst="rect">
            <a:avLst/>
          </a:prstGeom>
        </p:spPr>
        <p:txBody>
          <a:bodyPr wrap="none">
            <a:spAutoFit/>
          </a:bodyPr>
          <a:lstStyle>
            <a:defPPr>
              <a:defRPr lang="en-US"/>
            </a:defPPr>
            <a:lvl1pPr marL="342900" indent="-342900">
              <a:spcBef>
                <a:spcPts val="600"/>
              </a:spcBef>
              <a:buAutoNum type="arabicPeriod"/>
              <a:defRPr sz="3600" b="1"/>
            </a:lvl1pPr>
          </a:lstStyle>
          <a:p>
            <a:pPr marL="0" indent="0">
              <a:buNone/>
            </a:pPr>
            <a:r>
              <a:rPr lang="en-AU" dirty="0">
                <a:solidFill>
                  <a:srgbClr val="0000FF"/>
                </a:solidFill>
              </a:rPr>
              <a:t>A. Why do you need papers ?</a:t>
            </a:r>
          </a:p>
        </p:txBody>
      </p:sp>
      <p:cxnSp>
        <p:nvCxnSpPr>
          <p:cNvPr id="4" name="Straight Arrow Connector 3"/>
          <p:cNvCxnSpPr/>
          <p:nvPr/>
        </p:nvCxnSpPr>
        <p:spPr>
          <a:xfrm>
            <a:off x="4644008" y="3191041"/>
            <a:ext cx="1836000" cy="0"/>
          </a:xfrm>
          <a:prstGeom prst="straightConnector1">
            <a:avLst/>
          </a:prstGeom>
          <a:ln w="31750">
            <a:tailEnd type="triangle"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3882316" y="4221088"/>
            <a:ext cx="2592000" cy="0"/>
          </a:xfrm>
          <a:prstGeom prst="straightConnector1">
            <a:avLst/>
          </a:prstGeom>
          <a:ln w="31750">
            <a:tailEnd type="triangle" w="lg" len="lg"/>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3882316" y="4706926"/>
            <a:ext cx="2592000" cy="0"/>
          </a:xfrm>
          <a:prstGeom prst="straightConnector1">
            <a:avLst/>
          </a:prstGeom>
          <a:ln w="31750">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3882316" y="5210694"/>
            <a:ext cx="2592000" cy="0"/>
          </a:xfrm>
          <a:prstGeom prst="straightConnector1">
            <a:avLst/>
          </a:prstGeom>
          <a:ln w="31750">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639000" y="3006375"/>
            <a:ext cx="1656184" cy="369332"/>
          </a:xfrm>
          <a:prstGeom prst="rect">
            <a:avLst/>
          </a:prstGeom>
          <a:noFill/>
        </p:spPr>
        <p:txBody>
          <a:bodyPr wrap="square" rtlCol="0">
            <a:spAutoFit/>
          </a:bodyPr>
          <a:lstStyle/>
          <a:p>
            <a:r>
              <a:rPr lang="en-AU" b="1" dirty="0">
                <a:effectLst>
                  <a:outerShdw blurRad="38100" dist="38100" dir="2700000" algn="tl">
                    <a:srgbClr val="000000">
                      <a:alpha val="43137"/>
                    </a:srgbClr>
                  </a:outerShdw>
                </a:effectLst>
              </a:rPr>
              <a:t>Review paper</a:t>
            </a:r>
          </a:p>
        </p:txBody>
      </p:sp>
      <p:sp>
        <p:nvSpPr>
          <p:cNvPr id="9" name="TextBox 8"/>
          <p:cNvSpPr txBox="1"/>
          <p:nvPr/>
        </p:nvSpPr>
        <p:spPr>
          <a:xfrm>
            <a:off x="6648872" y="4022281"/>
            <a:ext cx="1620180" cy="369332"/>
          </a:xfrm>
          <a:prstGeom prst="rect">
            <a:avLst/>
          </a:prstGeom>
          <a:noFill/>
        </p:spPr>
        <p:txBody>
          <a:bodyPr wrap="square" rtlCol="0">
            <a:spAutoFit/>
          </a:bodyPr>
          <a:lstStyle/>
          <a:p>
            <a:r>
              <a:rPr lang="en-AU" b="1" dirty="0">
                <a:effectLst>
                  <a:outerShdw blurRad="38100" dist="38100" dir="2700000" algn="tl">
                    <a:srgbClr val="000000">
                      <a:alpha val="43137"/>
                    </a:srgbClr>
                  </a:outerShdw>
                </a:effectLst>
              </a:rPr>
              <a:t>Result paper-1</a:t>
            </a:r>
          </a:p>
        </p:txBody>
      </p:sp>
      <p:sp>
        <p:nvSpPr>
          <p:cNvPr id="10" name="TextBox 9"/>
          <p:cNvSpPr txBox="1"/>
          <p:nvPr/>
        </p:nvSpPr>
        <p:spPr>
          <a:xfrm>
            <a:off x="6669341" y="4511752"/>
            <a:ext cx="1620180" cy="369332"/>
          </a:xfrm>
          <a:prstGeom prst="rect">
            <a:avLst/>
          </a:prstGeom>
          <a:noFill/>
        </p:spPr>
        <p:txBody>
          <a:bodyPr wrap="square" rtlCol="0">
            <a:spAutoFit/>
          </a:bodyPr>
          <a:lstStyle/>
          <a:p>
            <a:r>
              <a:rPr lang="en-AU" b="1" dirty="0">
                <a:effectLst>
                  <a:outerShdw blurRad="38100" dist="38100" dir="2700000" algn="tl">
                    <a:srgbClr val="000000">
                      <a:alpha val="43137"/>
                    </a:srgbClr>
                  </a:outerShdw>
                </a:effectLst>
              </a:rPr>
              <a:t>Result paper-2</a:t>
            </a:r>
          </a:p>
        </p:txBody>
      </p:sp>
      <p:sp>
        <p:nvSpPr>
          <p:cNvPr id="11" name="TextBox 10"/>
          <p:cNvSpPr txBox="1"/>
          <p:nvPr/>
        </p:nvSpPr>
        <p:spPr>
          <a:xfrm>
            <a:off x="6696236" y="5021853"/>
            <a:ext cx="1620180" cy="369332"/>
          </a:xfrm>
          <a:prstGeom prst="rect">
            <a:avLst/>
          </a:prstGeom>
          <a:noFill/>
        </p:spPr>
        <p:txBody>
          <a:bodyPr wrap="square" rtlCol="0">
            <a:spAutoFit/>
          </a:bodyPr>
          <a:lstStyle/>
          <a:p>
            <a:r>
              <a:rPr lang="en-AU" b="1" dirty="0">
                <a:effectLst>
                  <a:outerShdw blurRad="38100" dist="38100" dir="2700000" algn="tl">
                    <a:srgbClr val="000000">
                      <a:alpha val="43137"/>
                    </a:srgbClr>
                  </a:outerShdw>
                </a:effectLst>
              </a:rPr>
              <a:t>Result paper-3</a:t>
            </a:r>
          </a:p>
        </p:txBody>
      </p:sp>
      <p:sp>
        <p:nvSpPr>
          <p:cNvPr id="12" name="TextBox 11"/>
          <p:cNvSpPr txBox="1"/>
          <p:nvPr/>
        </p:nvSpPr>
        <p:spPr>
          <a:xfrm rot="16200000">
            <a:off x="-97800" y="3701643"/>
            <a:ext cx="1818831" cy="400110"/>
          </a:xfrm>
          <a:prstGeom prst="rect">
            <a:avLst/>
          </a:prstGeom>
          <a:noFill/>
        </p:spPr>
        <p:txBody>
          <a:bodyPr wrap="none" rtlCol="0">
            <a:spAutoFit/>
          </a:bodyPr>
          <a:lstStyle/>
          <a:p>
            <a:r>
              <a:rPr lang="en-AU" sz="2000" b="1" dirty="0"/>
              <a:t>Thesis chapters</a:t>
            </a:r>
          </a:p>
        </p:txBody>
      </p:sp>
      <p:sp>
        <p:nvSpPr>
          <p:cNvPr id="14" name="TextBox 13"/>
          <p:cNvSpPr txBox="1"/>
          <p:nvPr/>
        </p:nvSpPr>
        <p:spPr>
          <a:xfrm>
            <a:off x="683568" y="980728"/>
            <a:ext cx="2448272" cy="461665"/>
          </a:xfrm>
          <a:prstGeom prst="rect">
            <a:avLst/>
          </a:prstGeom>
          <a:noFill/>
        </p:spPr>
        <p:txBody>
          <a:bodyPr wrap="square" rtlCol="0">
            <a:spAutoFit/>
          </a:bodyPr>
          <a:lstStyle/>
          <a:p>
            <a:r>
              <a:rPr lang="en-AU" sz="2400" b="1" dirty="0"/>
              <a:t>PhD thesis</a:t>
            </a:r>
          </a:p>
        </p:txBody>
      </p:sp>
      <p:sp>
        <p:nvSpPr>
          <p:cNvPr id="18" name="TextBox 17"/>
          <p:cNvSpPr txBox="1"/>
          <p:nvPr/>
        </p:nvSpPr>
        <p:spPr>
          <a:xfrm>
            <a:off x="3303756" y="991850"/>
            <a:ext cx="1226869" cy="461665"/>
          </a:xfrm>
          <a:prstGeom prst="rect">
            <a:avLst/>
          </a:prstGeom>
          <a:noFill/>
        </p:spPr>
        <p:txBody>
          <a:bodyPr wrap="square" rtlCol="0">
            <a:spAutoFit/>
          </a:bodyPr>
          <a:lstStyle/>
          <a:p>
            <a:r>
              <a:rPr lang="en-AU" sz="2400" b="1" dirty="0"/>
              <a:t>Papers</a:t>
            </a:r>
          </a:p>
        </p:txBody>
      </p:sp>
      <p:sp>
        <p:nvSpPr>
          <p:cNvPr id="19" name="Left Brace 18"/>
          <p:cNvSpPr/>
          <p:nvPr/>
        </p:nvSpPr>
        <p:spPr>
          <a:xfrm>
            <a:off x="1022376" y="1916832"/>
            <a:ext cx="648072" cy="410445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3" name="Left-Right Arrow 12"/>
          <p:cNvSpPr/>
          <p:nvPr/>
        </p:nvSpPr>
        <p:spPr>
          <a:xfrm>
            <a:off x="2250810" y="1095600"/>
            <a:ext cx="942842" cy="288032"/>
          </a:xfrm>
          <a:prstGeom prst="lef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5330658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5620898" cy="1277273"/>
          </a:xfrm>
          <a:prstGeom prst="rect">
            <a:avLst/>
          </a:prstGeom>
          <a:noFill/>
        </p:spPr>
        <p:txBody>
          <a:bodyPr wrap="none" rtlCol="0">
            <a:spAutoFit/>
          </a:bodyPr>
          <a:lstStyle/>
          <a:p>
            <a:pPr>
              <a:spcBef>
                <a:spcPts val="600"/>
              </a:spcBef>
            </a:pPr>
            <a:r>
              <a:rPr lang="en-AU" sz="3600" b="1" dirty="0">
                <a:solidFill>
                  <a:srgbClr val="0000FF"/>
                </a:solidFill>
              </a:rPr>
              <a:t>B5. Introduction−Example 4:</a:t>
            </a:r>
          </a:p>
          <a:p>
            <a:pPr>
              <a:spcBef>
                <a:spcPts val="600"/>
              </a:spcBef>
            </a:pPr>
            <a:endParaRPr lang="en-AU" sz="3600" b="1" dirty="0">
              <a:solidFill>
                <a:srgbClr val="0000FF"/>
              </a:solidFill>
            </a:endParaRPr>
          </a:p>
        </p:txBody>
      </p:sp>
      <p:grpSp>
        <p:nvGrpSpPr>
          <p:cNvPr id="9" name="Group 8"/>
          <p:cNvGrpSpPr/>
          <p:nvPr/>
        </p:nvGrpSpPr>
        <p:grpSpPr>
          <a:xfrm>
            <a:off x="56828" y="909043"/>
            <a:ext cx="5472608" cy="5026520"/>
            <a:chOff x="56828" y="778744"/>
            <a:chExt cx="5472608" cy="502652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28" y="778744"/>
              <a:ext cx="5472608" cy="5026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605808" y="1238416"/>
              <a:ext cx="890424" cy="3064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p:cNvSpPr/>
            <p:nvPr/>
          </p:nvSpPr>
          <p:spPr>
            <a:xfrm>
              <a:off x="4139952" y="4464069"/>
              <a:ext cx="890424" cy="3064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 name="Rectangle 3"/>
          <p:cNvSpPr/>
          <p:nvPr/>
        </p:nvSpPr>
        <p:spPr>
          <a:xfrm>
            <a:off x="74150" y="5916513"/>
            <a:ext cx="5588635" cy="830997"/>
          </a:xfrm>
          <a:prstGeom prst="rect">
            <a:avLst/>
          </a:prstGeom>
        </p:spPr>
        <p:txBody>
          <a:bodyPr wrap="square">
            <a:spAutoFit/>
          </a:bodyPr>
          <a:lstStyle/>
          <a:p>
            <a:pPr marL="285750" indent="-285750">
              <a:buFont typeface="Wingdings" pitchFamily="2" charset="2"/>
              <a:buChar char="Ø"/>
            </a:pPr>
            <a:r>
              <a:rPr lang="en-AU" sz="1600" dirty="0">
                <a:solidFill>
                  <a:srgbClr val="0000FF"/>
                </a:solidFill>
              </a:rPr>
              <a:t>High Aspect-Ratio Combined Poly and Single-Crystal Silicon (</a:t>
            </a:r>
            <a:r>
              <a:rPr lang="en-AU" sz="1600" dirty="0" err="1">
                <a:solidFill>
                  <a:srgbClr val="0000FF"/>
                </a:solidFill>
              </a:rPr>
              <a:t>HARPSS</a:t>
            </a:r>
            <a:r>
              <a:rPr lang="en-AU" sz="1600" dirty="0">
                <a:solidFill>
                  <a:srgbClr val="0000FF"/>
                </a:solidFill>
              </a:rPr>
              <a:t>) </a:t>
            </a:r>
            <a:r>
              <a:rPr lang="en-AU" sz="1600" dirty="0" err="1">
                <a:solidFill>
                  <a:srgbClr val="0000FF"/>
                </a:solidFill>
              </a:rPr>
              <a:t>MEMS</a:t>
            </a:r>
            <a:r>
              <a:rPr lang="en-AU" sz="1600" dirty="0">
                <a:solidFill>
                  <a:srgbClr val="0000FF"/>
                </a:solidFill>
              </a:rPr>
              <a:t> Technology</a:t>
            </a:r>
          </a:p>
          <a:p>
            <a:r>
              <a:rPr lang="en-AU" sz="1600" dirty="0"/>
              <a:t>Journal of </a:t>
            </a:r>
            <a:r>
              <a:rPr lang="en-AU" sz="1600" dirty="0" err="1"/>
              <a:t>Microelectromechanical</a:t>
            </a:r>
            <a:r>
              <a:rPr lang="en-AU" sz="1600" dirty="0"/>
              <a:t> Systems, 2000, 9, 288-294</a:t>
            </a:r>
          </a:p>
        </p:txBody>
      </p:sp>
      <p:grpSp>
        <p:nvGrpSpPr>
          <p:cNvPr id="10" name="Group 9"/>
          <p:cNvGrpSpPr/>
          <p:nvPr/>
        </p:nvGrpSpPr>
        <p:grpSpPr>
          <a:xfrm>
            <a:off x="5388471" y="701446"/>
            <a:ext cx="3671370" cy="1040524"/>
            <a:chOff x="5146119" y="708593"/>
            <a:chExt cx="3816433" cy="1040524"/>
          </a:xfrm>
        </p:grpSpPr>
        <p:sp>
          <p:nvSpPr>
            <p:cNvPr id="11" name="TextBox 10"/>
            <p:cNvSpPr txBox="1"/>
            <p:nvPr/>
          </p:nvSpPr>
          <p:spPr>
            <a:xfrm>
              <a:off x="5520385" y="752846"/>
              <a:ext cx="3035563" cy="923330"/>
            </a:xfrm>
            <a:prstGeom prst="rect">
              <a:avLst/>
            </a:prstGeom>
            <a:noFill/>
          </p:spPr>
          <p:txBody>
            <a:bodyPr wrap="square" rtlCol="0">
              <a:spAutoFit/>
            </a:bodyPr>
            <a:lstStyle/>
            <a:p>
              <a:pPr algn="ctr"/>
              <a:r>
                <a:rPr lang="en-AU" b="1" dirty="0"/>
                <a:t>Literature review: </a:t>
              </a:r>
            </a:p>
            <a:p>
              <a:pPr algn="ctr"/>
              <a:r>
                <a:rPr lang="en-AU" dirty="0"/>
                <a:t>Categorise the existing works</a:t>
              </a:r>
            </a:p>
            <a:p>
              <a:pPr algn="ctr"/>
              <a:r>
                <a:rPr lang="en-AU" dirty="0"/>
                <a:t>400-500 words</a:t>
              </a:r>
            </a:p>
          </p:txBody>
        </p:sp>
        <p:cxnSp>
          <p:nvCxnSpPr>
            <p:cNvPr id="12" name="Straight Connector 11"/>
            <p:cNvCxnSpPr/>
            <p:nvPr/>
          </p:nvCxnSpPr>
          <p:spPr>
            <a:xfrm flipV="1">
              <a:off x="8408215" y="708593"/>
              <a:ext cx="554337" cy="10405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5146119" y="708593"/>
              <a:ext cx="3806908" cy="0"/>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155644" y="708593"/>
              <a:ext cx="570501" cy="10405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725048" y="1749117"/>
              <a:ext cx="2683167" cy="0"/>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01965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3300584" cy="646331"/>
          </a:xfrm>
          <a:prstGeom prst="rect">
            <a:avLst/>
          </a:prstGeom>
          <a:noFill/>
        </p:spPr>
        <p:txBody>
          <a:bodyPr wrap="none" rtlCol="0">
            <a:spAutoFit/>
          </a:bodyPr>
          <a:lstStyle/>
          <a:p>
            <a:pPr>
              <a:spcBef>
                <a:spcPts val="600"/>
              </a:spcBef>
            </a:pPr>
            <a:r>
              <a:rPr lang="en-AU" sz="3600" b="1" dirty="0">
                <a:solidFill>
                  <a:srgbClr val="0000FF"/>
                </a:solidFill>
              </a:rPr>
              <a:t>B5. Introduction</a:t>
            </a:r>
          </a:p>
        </p:txBody>
      </p:sp>
      <p:sp>
        <p:nvSpPr>
          <p:cNvPr id="8" name="Isosceles Triangle 7"/>
          <p:cNvSpPr/>
          <p:nvPr/>
        </p:nvSpPr>
        <p:spPr>
          <a:xfrm rot="10800000">
            <a:off x="4078577" y="1456081"/>
            <a:ext cx="4985066" cy="4752528"/>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9" name="Straight Connector 8"/>
          <p:cNvCxnSpPr/>
          <p:nvPr/>
        </p:nvCxnSpPr>
        <p:spPr>
          <a:xfrm>
            <a:off x="4668258" y="2574218"/>
            <a:ext cx="3806908" cy="0"/>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237662" y="3614742"/>
            <a:ext cx="2683167" cy="0"/>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136244" y="2634564"/>
            <a:ext cx="2934738" cy="923330"/>
          </a:xfrm>
          <a:prstGeom prst="rect">
            <a:avLst/>
          </a:prstGeom>
          <a:noFill/>
        </p:spPr>
        <p:txBody>
          <a:bodyPr wrap="square" rtlCol="0">
            <a:spAutoFit/>
          </a:bodyPr>
          <a:lstStyle/>
          <a:p>
            <a:pPr algn="ctr"/>
            <a:r>
              <a:rPr lang="en-AU" b="1" dirty="0"/>
              <a:t>Literature review: </a:t>
            </a:r>
          </a:p>
          <a:p>
            <a:pPr algn="ctr"/>
            <a:r>
              <a:rPr lang="en-AU" dirty="0"/>
              <a:t>Categorise the existing works</a:t>
            </a:r>
          </a:p>
          <a:p>
            <a:pPr algn="ctr"/>
            <a:r>
              <a:rPr lang="en-AU" dirty="0"/>
              <a:t>400-500 words</a:t>
            </a:r>
          </a:p>
        </p:txBody>
      </p:sp>
      <p:sp>
        <p:nvSpPr>
          <p:cNvPr id="12" name="TextBox 11"/>
          <p:cNvSpPr txBox="1"/>
          <p:nvPr/>
        </p:nvSpPr>
        <p:spPr>
          <a:xfrm>
            <a:off x="7020272" y="5573311"/>
            <a:ext cx="1368152" cy="369332"/>
          </a:xfrm>
          <a:prstGeom prst="rect">
            <a:avLst/>
          </a:prstGeom>
          <a:noFill/>
        </p:spPr>
        <p:txBody>
          <a:bodyPr wrap="square" rtlCol="0">
            <a:spAutoFit/>
          </a:bodyPr>
          <a:lstStyle/>
          <a:p>
            <a:r>
              <a:rPr lang="en-AU" dirty="0"/>
              <a:t>800 words</a:t>
            </a:r>
          </a:p>
        </p:txBody>
      </p:sp>
      <p:sp>
        <p:nvSpPr>
          <p:cNvPr id="13" name="TextBox 12"/>
          <p:cNvSpPr txBox="1"/>
          <p:nvPr/>
        </p:nvSpPr>
        <p:spPr>
          <a:xfrm>
            <a:off x="395536" y="1459161"/>
            <a:ext cx="2736304" cy="369332"/>
          </a:xfrm>
          <a:prstGeom prst="rect">
            <a:avLst/>
          </a:prstGeom>
          <a:noFill/>
        </p:spPr>
        <p:txBody>
          <a:bodyPr wrap="square" rtlCol="0">
            <a:spAutoFit/>
          </a:bodyPr>
          <a:lstStyle/>
          <a:p>
            <a:r>
              <a:rPr lang="en-AU" b="1" dirty="0"/>
              <a:t>About the references:</a:t>
            </a:r>
          </a:p>
        </p:txBody>
      </p:sp>
      <p:sp>
        <p:nvSpPr>
          <p:cNvPr id="14" name="TextBox 13"/>
          <p:cNvSpPr txBox="1"/>
          <p:nvPr/>
        </p:nvSpPr>
        <p:spPr>
          <a:xfrm>
            <a:off x="373542" y="1900522"/>
            <a:ext cx="3600400" cy="646331"/>
          </a:xfrm>
          <a:prstGeom prst="rect">
            <a:avLst/>
          </a:prstGeom>
          <a:noFill/>
        </p:spPr>
        <p:txBody>
          <a:bodyPr wrap="square" rtlCol="0">
            <a:spAutoFit/>
          </a:bodyPr>
          <a:lstStyle/>
          <a:p>
            <a:r>
              <a:rPr lang="en-AU" dirty="0"/>
              <a:t>Assuming that you are going to cite 12-15 papers in this section:</a:t>
            </a:r>
          </a:p>
        </p:txBody>
      </p:sp>
      <p:sp>
        <p:nvSpPr>
          <p:cNvPr id="15" name="TextBox 14"/>
          <p:cNvSpPr txBox="1"/>
          <p:nvPr/>
        </p:nvSpPr>
        <p:spPr>
          <a:xfrm>
            <a:off x="445550" y="3511546"/>
            <a:ext cx="3816424" cy="646331"/>
          </a:xfrm>
          <a:prstGeom prst="rect">
            <a:avLst/>
          </a:prstGeom>
          <a:noFill/>
        </p:spPr>
        <p:txBody>
          <a:bodyPr wrap="square" rtlCol="0">
            <a:spAutoFit/>
          </a:bodyPr>
          <a:lstStyle/>
          <a:p>
            <a:pPr marL="285750" indent="-285750">
              <a:buFont typeface="Arial" pitchFamily="34" charset="0"/>
              <a:buChar char="•"/>
            </a:pPr>
            <a:r>
              <a:rPr lang="en-AU" b="1" dirty="0"/>
              <a:t>3-5 references should be from the recognised groups</a:t>
            </a:r>
          </a:p>
        </p:txBody>
      </p:sp>
      <p:sp>
        <p:nvSpPr>
          <p:cNvPr id="16" name="TextBox 15"/>
          <p:cNvSpPr txBox="1"/>
          <p:nvPr/>
        </p:nvSpPr>
        <p:spPr>
          <a:xfrm>
            <a:off x="445550" y="4216129"/>
            <a:ext cx="3528392" cy="646331"/>
          </a:xfrm>
          <a:prstGeom prst="rect">
            <a:avLst/>
          </a:prstGeom>
          <a:noFill/>
        </p:spPr>
        <p:txBody>
          <a:bodyPr wrap="square" rtlCol="0">
            <a:spAutoFit/>
          </a:bodyPr>
          <a:lstStyle/>
          <a:p>
            <a:pPr marL="285750" indent="-285750">
              <a:buFont typeface="Arial" pitchFamily="34" charset="0"/>
              <a:buChar char="•"/>
            </a:pPr>
            <a:r>
              <a:rPr lang="en-AU" b="1" dirty="0"/>
              <a:t>2-3 references should be from your destination journal </a:t>
            </a:r>
          </a:p>
        </p:txBody>
      </p:sp>
      <p:sp>
        <p:nvSpPr>
          <p:cNvPr id="18" name="TextBox 17"/>
          <p:cNvSpPr txBox="1"/>
          <p:nvPr/>
        </p:nvSpPr>
        <p:spPr>
          <a:xfrm>
            <a:off x="445550" y="4964913"/>
            <a:ext cx="3528392" cy="646331"/>
          </a:xfrm>
          <a:prstGeom prst="rect">
            <a:avLst/>
          </a:prstGeom>
          <a:noFill/>
        </p:spPr>
        <p:txBody>
          <a:bodyPr wrap="square" rtlCol="0">
            <a:spAutoFit/>
          </a:bodyPr>
          <a:lstStyle/>
          <a:p>
            <a:pPr marL="285750" indent="-285750">
              <a:buFont typeface="Arial" pitchFamily="34" charset="0"/>
              <a:buChar char="•"/>
            </a:pPr>
            <a:r>
              <a:rPr lang="en-AU" b="1" dirty="0"/>
              <a:t>Do not cite the papers from very low impact factor journals</a:t>
            </a:r>
          </a:p>
        </p:txBody>
      </p:sp>
      <p:sp>
        <p:nvSpPr>
          <p:cNvPr id="19" name="TextBox 18"/>
          <p:cNvSpPr txBox="1"/>
          <p:nvPr/>
        </p:nvSpPr>
        <p:spPr>
          <a:xfrm>
            <a:off x="454515" y="5721868"/>
            <a:ext cx="3816424" cy="646331"/>
          </a:xfrm>
          <a:prstGeom prst="rect">
            <a:avLst/>
          </a:prstGeom>
          <a:noFill/>
        </p:spPr>
        <p:txBody>
          <a:bodyPr wrap="square" rtlCol="0">
            <a:spAutoFit/>
          </a:bodyPr>
          <a:lstStyle/>
          <a:p>
            <a:pPr marL="285750" indent="-285750">
              <a:buFont typeface="Arial" pitchFamily="34" charset="0"/>
              <a:buChar char="•"/>
            </a:pPr>
            <a:r>
              <a:rPr lang="en-AU" b="1" dirty="0"/>
              <a:t>Cite the papers, which have cited the works from your group !</a:t>
            </a:r>
          </a:p>
        </p:txBody>
      </p:sp>
      <p:sp>
        <p:nvSpPr>
          <p:cNvPr id="17" name="TextBox 16"/>
          <p:cNvSpPr txBox="1"/>
          <p:nvPr/>
        </p:nvSpPr>
        <p:spPr>
          <a:xfrm>
            <a:off x="445489" y="2764074"/>
            <a:ext cx="4040648" cy="646331"/>
          </a:xfrm>
          <a:prstGeom prst="rect">
            <a:avLst/>
          </a:prstGeom>
          <a:noFill/>
        </p:spPr>
        <p:txBody>
          <a:bodyPr wrap="square" rtlCol="0">
            <a:spAutoFit/>
          </a:bodyPr>
          <a:lstStyle/>
          <a:p>
            <a:pPr marL="179388" indent="-179388">
              <a:buFont typeface="Arial" pitchFamily="34" charset="0"/>
              <a:buChar char="•"/>
            </a:pPr>
            <a:r>
              <a:rPr lang="en-AU" b="1" dirty="0"/>
              <a:t>80% of the references should have been published within the last 5 years</a:t>
            </a:r>
          </a:p>
        </p:txBody>
      </p:sp>
    </p:spTree>
    <p:extLst>
      <p:ext uri="{BB962C8B-B14F-4D97-AF65-F5344CB8AC3E}">
        <p14:creationId xmlns:p14="http://schemas.microsoft.com/office/powerpoint/2010/main" val="2907929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3300584" cy="646331"/>
          </a:xfrm>
          <a:prstGeom prst="rect">
            <a:avLst/>
          </a:prstGeom>
          <a:noFill/>
        </p:spPr>
        <p:txBody>
          <a:bodyPr wrap="none" rtlCol="0">
            <a:spAutoFit/>
          </a:bodyPr>
          <a:lstStyle/>
          <a:p>
            <a:pPr>
              <a:spcBef>
                <a:spcPts val="600"/>
              </a:spcBef>
            </a:pPr>
            <a:r>
              <a:rPr lang="en-AU" sz="3600" b="1" dirty="0">
                <a:solidFill>
                  <a:srgbClr val="0000FF"/>
                </a:solidFill>
              </a:rPr>
              <a:t>B5. Introduction</a:t>
            </a:r>
          </a:p>
        </p:txBody>
      </p:sp>
      <p:sp>
        <p:nvSpPr>
          <p:cNvPr id="4" name="Isosceles Triangle 3"/>
          <p:cNvSpPr/>
          <p:nvPr/>
        </p:nvSpPr>
        <p:spPr>
          <a:xfrm rot="10800000">
            <a:off x="4078577" y="1456081"/>
            <a:ext cx="4985066" cy="4752528"/>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 name="Straight Connector 5"/>
          <p:cNvCxnSpPr/>
          <p:nvPr/>
        </p:nvCxnSpPr>
        <p:spPr>
          <a:xfrm>
            <a:off x="5237662" y="3614742"/>
            <a:ext cx="2683167" cy="0"/>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020272" y="5573311"/>
            <a:ext cx="1368152" cy="369332"/>
          </a:xfrm>
          <a:prstGeom prst="rect">
            <a:avLst/>
          </a:prstGeom>
          <a:noFill/>
        </p:spPr>
        <p:txBody>
          <a:bodyPr wrap="square" rtlCol="0">
            <a:spAutoFit/>
          </a:bodyPr>
          <a:lstStyle/>
          <a:p>
            <a:r>
              <a:rPr lang="en-AU" dirty="0"/>
              <a:t>800 words</a:t>
            </a:r>
          </a:p>
        </p:txBody>
      </p:sp>
      <p:sp>
        <p:nvSpPr>
          <p:cNvPr id="11" name="TextBox 10"/>
          <p:cNvSpPr txBox="1"/>
          <p:nvPr/>
        </p:nvSpPr>
        <p:spPr>
          <a:xfrm>
            <a:off x="323528" y="1701949"/>
            <a:ext cx="3312368" cy="646331"/>
          </a:xfrm>
          <a:prstGeom prst="rect">
            <a:avLst/>
          </a:prstGeom>
          <a:noFill/>
        </p:spPr>
        <p:txBody>
          <a:bodyPr wrap="square" rtlCol="0">
            <a:spAutoFit/>
          </a:bodyPr>
          <a:lstStyle/>
          <a:p>
            <a:pPr marL="285750" indent="-285750">
              <a:buFont typeface="Arial" pitchFamily="34" charset="0"/>
              <a:buChar char="•"/>
            </a:pPr>
            <a:r>
              <a:rPr lang="en-AU" b="1" dirty="0"/>
              <a:t>This is basically the most important part of your paper</a:t>
            </a:r>
          </a:p>
        </p:txBody>
      </p:sp>
      <p:sp>
        <p:nvSpPr>
          <p:cNvPr id="12" name="TextBox 11"/>
          <p:cNvSpPr txBox="1"/>
          <p:nvPr/>
        </p:nvSpPr>
        <p:spPr>
          <a:xfrm>
            <a:off x="314563" y="2638053"/>
            <a:ext cx="3960440" cy="646331"/>
          </a:xfrm>
          <a:prstGeom prst="rect">
            <a:avLst/>
          </a:prstGeom>
          <a:noFill/>
        </p:spPr>
        <p:txBody>
          <a:bodyPr wrap="square" rtlCol="0">
            <a:spAutoFit/>
          </a:bodyPr>
          <a:lstStyle/>
          <a:p>
            <a:pPr marL="285750" indent="-285750">
              <a:buFont typeface="Arial" pitchFamily="34" charset="0"/>
              <a:buChar char="•"/>
            </a:pPr>
            <a:r>
              <a:rPr lang="en-AU" b="1" dirty="0"/>
              <a:t>The reviewers and later the people generally read it first</a:t>
            </a:r>
          </a:p>
        </p:txBody>
      </p:sp>
      <p:sp>
        <p:nvSpPr>
          <p:cNvPr id="13" name="TextBox 12"/>
          <p:cNvSpPr txBox="1"/>
          <p:nvPr/>
        </p:nvSpPr>
        <p:spPr>
          <a:xfrm>
            <a:off x="332493" y="3474414"/>
            <a:ext cx="3456384" cy="923330"/>
          </a:xfrm>
          <a:prstGeom prst="rect">
            <a:avLst/>
          </a:prstGeom>
          <a:noFill/>
        </p:spPr>
        <p:txBody>
          <a:bodyPr wrap="square" rtlCol="0">
            <a:spAutoFit/>
          </a:bodyPr>
          <a:lstStyle/>
          <a:p>
            <a:pPr marL="285750" indent="-285750">
              <a:buFont typeface="Arial" pitchFamily="34" charset="0"/>
              <a:buChar char="•"/>
            </a:pPr>
            <a:r>
              <a:rPr lang="en-AU" b="1" dirty="0"/>
              <a:t>Starts with:</a:t>
            </a:r>
          </a:p>
          <a:p>
            <a:pPr indent="538163"/>
            <a:r>
              <a:rPr lang="en-AU" dirty="0"/>
              <a:t>In this work, we present …..</a:t>
            </a:r>
          </a:p>
          <a:p>
            <a:pPr indent="538163"/>
            <a:r>
              <a:rPr lang="en-AU" dirty="0"/>
              <a:t>Here, we present ……</a:t>
            </a:r>
          </a:p>
        </p:txBody>
      </p:sp>
      <p:sp>
        <p:nvSpPr>
          <p:cNvPr id="14" name="TextBox 13"/>
          <p:cNvSpPr txBox="1"/>
          <p:nvPr/>
        </p:nvSpPr>
        <p:spPr>
          <a:xfrm>
            <a:off x="314563" y="4584698"/>
            <a:ext cx="4176464" cy="369332"/>
          </a:xfrm>
          <a:prstGeom prst="rect">
            <a:avLst/>
          </a:prstGeom>
          <a:noFill/>
        </p:spPr>
        <p:txBody>
          <a:bodyPr wrap="square" rtlCol="0">
            <a:spAutoFit/>
          </a:bodyPr>
          <a:lstStyle/>
          <a:p>
            <a:pPr marL="285750" indent="-285750">
              <a:buFont typeface="Arial" pitchFamily="34" charset="0"/>
              <a:buChar char="•"/>
            </a:pPr>
            <a:r>
              <a:rPr lang="en-AU" b="1" dirty="0"/>
              <a:t>Should be like the trailer of a movie</a:t>
            </a:r>
          </a:p>
        </p:txBody>
      </p:sp>
      <p:sp>
        <p:nvSpPr>
          <p:cNvPr id="15" name="TextBox 14"/>
          <p:cNvSpPr txBox="1"/>
          <p:nvPr/>
        </p:nvSpPr>
        <p:spPr>
          <a:xfrm>
            <a:off x="306174" y="5221049"/>
            <a:ext cx="3456384" cy="369332"/>
          </a:xfrm>
          <a:prstGeom prst="rect">
            <a:avLst/>
          </a:prstGeom>
          <a:noFill/>
        </p:spPr>
        <p:txBody>
          <a:bodyPr wrap="square" rtlCol="0">
            <a:spAutoFit/>
          </a:bodyPr>
          <a:lstStyle/>
          <a:p>
            <a:pPr marL="285750" indent="-285750">
              <a:buFont typeface="Arial" pitchFamily="34" charset="0"/>
              <a:buChar char="•"/>
            </a:pPr>
            <a:r>
              <a:rPr lang="en-AU" b="1" dirty="0"/>
              <a:t>Rewrite it 3-5 times</a:t>
            </a:r>
          </a:p>
        </p:txBody>
      </p:sp>
      <p:sp>
        <p:nvSpPr>
          <p:cNvPr id="3" name="TextBox 2"/>
          <p:cNvSpPr txBox="1"/>
          <p:nvPr/>
        </p:nvSpPr>
        <p:spPr>
          <a:xfrm>
            <a:off x="288793" y="5837763"/>
            <a:ext cx="3986209" cy="369332"/>
          </a:xfrm>
          <a:prstGeom prst="rect">
            <a:avLst/>
          </a:prstGeom>
          <a:noFill/>
        </p:spPr>
        <p:txBody>
          <a:bodyPr wrap="square" rtlCol="0">
            <a:spAutoFit/>
          </a:bodyPr>
          <a:lstStyle/>
          <a:p>
            <a:pPr marL="285750" indent="-285750">
              <a:buFont typeface="Arial" pitchFamily="34" charset="0"/>
              <a:buChar char="•"/>
            </a:pPr>
            <a:r>
              <a:rPr lang="en-AU" b="1" dirty="0">
                <a:solidFill>
                  <a:srgbClr val="FF0000"/>
                </a:solidFill>
              </a:rPr>
              <a:t>I call this section ‘Strategic point # 1’</a:t>
            </a:r>
          </a:p>
        </p:txBody>
      </p:sp>
      <p:sp>
        <p:nvSpPr>
          <p:cNvPr id="16" name="TextBox 15"/>
          <p:cNvSpPr txBox="1"/>
          <p:nvPr/>
        </p:nvSpPr>
        <p:spPr>
          <a:xfrm>
            <a:off x="5380508" y="3573507"/>
            <a:ext cx="2440236" cy="1200329"/>
          </a:xfrm>
          <a:prstGeom prst="rect">
            <a:avLst/>
          </a:prstGeom>
          <a:noFill/>
        </p:spPr>
        <p:txBody>
          <a:bodyPr wrap="square" rtlCol="0">
            <a:spAutoFit/>
          </a:bodyPr>
          <a:lstStyle/>
          <a:p>
            <a:pPr algn="ctr"/>
            <a:r>
              <a:rPr lang="en-AU" b="1" dirty="0"/>
              <a:t>Your work: </a:t>
            </a:r>
          </a:p>
          <a:p>
            <a:pPr algn="ctr"/>
            <a:r>
              <a:rPr lang="en-AU" dirty="0"/>
              <a:t>Advertise your discoveries</a:t>
            </a:r>
          </a:p>
          <a:p>
            <a:pPr algn="ctr"/>
            <a:r>
              <a:rPr lang="en-AU" dirty="0"/>
              <a:t>150-200 words</a:t>
            </a:r>
          </a:p>
        </p:txBody>
      </p:sp>
    </p:spTree>
    <p:extLst>
      <p:ext uri="{BB962C8B-B14F-4D97-AF65-F5344CB8AC3E}">
        <p14:creationId xmlns:p14="http://schemas.microsoft.com/office/powerpoint/2010/main" val="2938385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5620898" cy="646331"/>
          </a:xfrm>
          <a:prstGeom prst="rect">
            <a:avLst/>
          </a:prstGeom>
          <a:noFill/>
        </p:spPr>
        <p:txBody>
          <a:bodyPr wrap="none" rtlCol="0">
            <a:spAutoFit/>
          </a:bodyPr>
          <a:lstStyle/>
          <a:p>
            <a:pPr>
              <a:spcBef>
                <a:spcPts val="600"/>
              </a:spcBef>
            </a:pPr>
            <a:r>
              <a:rPr lang="en-AU" sz="3600" b="1" dirty="0">
                <a:solidFill>
                  <a:srgbClr val="0000FF"/>
                </a:solidFill>
              </a:rPr>
              <a:t>B5. Introduction−Example 5:</a:t>
            </a:r>
          </a:p>
        </p:txBody>
      </p:sp>
      <p:sp>
        <p:nvSpPr>
          <p:cNvPr id="7" name="Rectangle 6"/>
          <p:cNvSpPr/>
          <p:nvPr/>
        </p:nvSpPr>
        <p:spPr>
          <a:xfrm>
            <a:off x="407130" y="5299818"/>
            <a:ext cx="6220419" cy="830997"/>
          </a:xfrm>
          <a:prstGeom prst="rect">
            <a:avLst/>
          </a:prstGeom>
        </p:spPr>
        <p:txBody>
          <a:bodyPr wrap="square">
            <a:spAutoFit/>
          </a:bodyPr>
          <a:lstStyle/>
          <a:p>
            <a:pPr marL="285750" indent="-285750">
              <a:buFont typeface="Wingdings" pitchFamily="2" charset="2"/>
              <a:buChar char="Ø"/>
            </a:pPr>
            <a:r>
              <a:rPr lang="en-AU" sz="1600" dirty="0">
                <a:solidFill>
                  <a:srgbClr val="0000FF"/>
                </a:solidFill>
              </a:rPr>
              <a:t>Analysing calcium signalling of cells under high shear flows using discontinuous dielectrophoresis</a:t>
            </a:r>
          </a:p>
          <a:p>
            <a:r>
              <a:rPr lang="en-AU" sz="1600" dirty="0"/>
              <a:t>     Scientific Reports, 2015, 5, 5:11973, </a:t>
            </a:r>
            <a:r>
              <a:rPr lang="en-AU" sz="1600" dirty="0" err="1"/>
              <a:t>DOI</a:t>
            </a:r>
            <a:r>
              <a:rPr lang="en-AU" sz="1600" dirty="0"/>
              <a:t>: 10.1038/srep11973</a:t>
            </a:r>
          </a:p>
        </p:txBody>
      </p:sp>
      <p:sp>
        <p:nvSpPr>
          <p:cNvPr id="8" name="Rectangle 7"/>
          <p:cNvSpPr/>
          <p:nvPr/>
        </p:nvSpPr>
        <p:spPr>
          <a:xfrm>
            <a:off x="426825" y="1698832"/>
            <a:ext cx="5806702" cy="3600986"/>
          </a:xfrm>
          <a:prstGeom prst="rect">
            <a:avLst/>
          </a:prstGeom>
        </p:spPr>
        <p:txBody>
          <a:bodyPr wrap="square">
            <a:spAutoFit/>
          </a:bodyPr>
          <a:lstStyle/>
          <a:p>
            <a:pPr algn="just"/>
            <a:r>
              <a:rPr lang="en-AU" sz="1900" dirty="0"/>
              <a:t>In this paper, we demonstrate a new dielectrophoresis-based approach for stable immobilisation and analysis of cells under biologically relevant conditions. This approach minimises the adverse effects of strong electric fields on the viability and functioning of cells, by activating the field for a short duration of 120 s, just long enough to immobilise the cells. More importantly, this approach is not limited by low electrical conductivity (</a:t>
            </a:r>
            <a:r>
              <a:rPr lang="en-AU" sz="1900" dirty="0" err="1"/>
              <a:t>LEC</a:t>
            </a:r>
            <a:r>
              <a:rPr lang="en-AU" sz="1900" dirty="0"/>
              <a:t>) isotonic buffers commonly used in dielectrophoresis experiments; as once the field is deactivated, high conductivity biological buffers such as HEPES can be flushed through the microfluidic system.</a:t>
            </a:r>
          </a:p>
        </p:txBody>
      </p:sp>
      <p:sp>
        <p:nvSpPr>
          <p:cNvPr id="10" name="Isosceles Triangle 9"/>
          <p:cNvSpPr>
            <a:spLocks noChangeAspect="1"/>
          </p:cNvSpPr>
          <p:nvPr/>
        </p:nvSpPr>
        <p:spPr>
          <a:xfrm rot="10800000">
            <a:off x="5878279" y="963830"/>
            <a:ext cx="3106626" cy="2380337"/>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p:cNvSpPr txBox="1"/>
          <p:nvPr/>
        </p:nvSpPr>
        <p:spPr>
          <a:xfrm>
            <a:off x="6272137" y="996340"/>
            <a:ext cx="2440236" cy="1200329"/>
          </a:xfrm>
          <a:prstGeom prst="rect">
            <a:avLst/>
          </a:prstGeom>
          <a:noFill/>
        </p:spPr>
        <p:txBody>
          <a:bodyPr wrap="square" rtlCol="0">
            <a:spAutoFit/>
          </a:bodyPr>
          <a:lstStyle/>
          <a:p>
            <a:pPr algn="ctr"/>
            <a:r>
              <a:rPr lang="en-AU" b="1" dirty="0"/>
              <a:t>Your work: </a:t>
            </a:r>
          </a:p>
          <a:p>
            <a:pPr algn="ctr"/>
            <a:r>
              <a:rPr lang="en-AU" dirty="0"/>
              <a:t>Advertise your discoveries</a:t>
            </a:r>
          </a:p>
          <a:p>
            <a:pPr algn="ctr"/>
            <a:r>
              <a:rPr lang="en-AU" dirty="0"/>
              <a:t>150-200 words</a:t>
            </a:r>
          </a:p>
        </p:txBody>
      </p:sp>
    </p:spTree>
    <p:extLst>
      <p:ext uri="{BB962C8B-B14F-4D97-AF65-F5344CB8AC3E}">
        <p14:creationId xmlns:p14="http://schemas.microsoft.com/office/powerpoint/2010/main" val="345782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621" y="2218810"/>
            <a:ext cx="6768753" cy="3068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95536" y="5299600"/>
            <a:ext cx="4863298" cy="830997"/>
          </a:xfrm>
          <a:prstGeom prst="rect">
            <a:avLst/>
          </a:prstGeom>
        </p:spPr>
        <p:txBody>
          <a:bodyPr wrap="square">
            <a:spAutoFit/>
          </a:bodyPr>
          <a:lstStyle/>
          <a:p>
            <a:pPr marL="285750" indent="-285750">
              <a:buFont typeface="Wingdings" pitchFamily="2" charset="2"/>
              <a:buChar char="Ø"/>
            </a:pPr>
            <a:r>
              <a:rPr lang="en-AU" sz="1600" dirty="0">
                <a:solidFill>
                  <a:srgbClr val="0000FF"/>
                </a:solidFill>
              </a:rPr>
              <a:t>Microfluidic sorting and multimodal typing of cancer cells in self-assembled magnetic arrays</a:t>
            </a:r>
          </a:p>
          <a:p>
            <a:r>
              <a:rPr lang="en-AU" sz="1600" dirty="0"/>
              <a:t>      </a:t>
            </a:r>
            <a:r>
              <a:rPr lang="en-AU" sz="1600" dirty="0" err="1"/>
              <a:t>PNAS</a:t>
            </a:r>
            <a:r>
              <a:rPr lang="en-AU" sz="1600" dirty="0"/>
              <a:t>, 2010, 107, 33, 14524–14529</a:t>
            </a:r>
          </a:p>
        </p:txBody>
      </p:sp>
      <p:sp>
        <p:nvSpPr>
          <p:cNvPr id="5" name="TextBox 4"/>
          <p:cNvSpPr txBox="1"/>
          <p:nvPr/>
        </p:nvSpPr>
        <p:spPr>
          <a:xfrm>
            <a:off x="0" y="0"/>
            <a:ext cx="5620898" cy="646331"/>
          </a:xfrm>
          <a:prstGeom prst="rect">
            <a:avLst/>
          </a:prstGeom>
          <a:noFill/>
        </p:spPr>
        <p:txBody>
          <a:bodyPr wrap="none" rtlCol="0">
            <a:spAutoFit/>
          </a:bodyPr>
          <a:lstStyle/>
          <a:p>
            <a:pPr>
              <a:spcBef>
                <a:spcPts val="600"/>
              </a:spcBef>
            </a:pPr>
            <a:r>
              <a:rPr lang="en-AU" sz="3600" b="1" dirty="0">
                <a:solidFill>
                  <a:srgbClr val="0000FF"/>
                </a:solidFill>
              </a:rPr>
              <a:t>B5. Introduction−Example 6:</a:t>
            </a:r>
          </a:p>
        </p:txBody>
      </p:sp>
      <p:sp>
        <p:nvSpPr>
          <p:cNvPr id="6" name="Isosceles Triangle 5"/>
          <p:cNvSpPr>
            <a:spLocks noChangeAspect="1"/>
          </p:cNvSpPr>
          <p:nvPr/>
        </p:nvSpPr>
        <p:spPr>
          <a:xfrm rot="10800000">
            <a:off x="5878279" y="925730"/>
            <a:ext cx="3106626" cy="2380337"/>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p:cNvSpPr txBox="1"/>
          <p:nvPr/>
        </p:nvSpPr>
        <p:spPr>
          <a:xfrm>
            <a:off x="6272137" y="958240"/>
            <a:ext cx="2440236" cy="1200329"/>
          </a:xfrm>
          <a:prstGeom prst="rect">
            <a:avLst/>
          </a:prstGeom>
          <a:noFill/>
        </p:spPr>
        <p:txBody>
          <a:bodyPr wrap="square" rtlCol="0">
            <a:spAutoFit/>
          </a:bodyPr>
          <a:lstStyle/>
          <a:p>
            <a:pPr algn="ctr"/>
            <a:r>
              <a:rPr lang="en-AU" b="1" dirty="0"/>
              <a:t>Your work: </a:t>
            </a:r>
          </a:p>
          <a:p>
            <a:pPr algn="ctr"/>
            <a:r>
              <a:rPr lang="en-AU" dirty="0"/>
              <a:t>Advertise your discoveries</a:t>
            </a:r>
          </a:p>
          <a:p>
            <a:pPr algn="ctr"/>
            <a:r>
              <a:rPr lang="en-AU" dirty="0"/>
              <a:t>150-200 words</a:t>
            </a:r>
          </a:p>
        </p:txBody>
      </p:sp>
    </p:spTree>
    <p:extLst>
      <p:ext uri="{BB962C8B-B14F-4D97-AF65-F5344CB8AC3E}">
        <p14:creationId xmlns:p14="http://schemas.microsoft.com/office/powerpoint/2010/main" val="17556089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957" y="0"/>
            <a:ext cx="4978992" cy="646331"/>
          </a:xfrm>
          <a:prstGeom prst="rect">
            <a:avLst/>
          </a:prstGeom>
          <a:noFill/>
        </p:spPr>
        <p:txBody>
          <a:bodyPr wrap="none" rtlCol="0">
            <a:spAutoFit/>
          </a:bodyPr>
          <a:lstStyle/>
          <a:p>
            <a:pPr>
              <a:spcBef>
                <a:spcPts val="600"/>
              </a:spcBef>
            </a:pPr>
            <a:r>
              <a:rPr lang="en-AU" sz="3600" b="1" dirty="0">
                <a:solidFill>
                  <a:srgbClr val="0000FF"/>
                </a:solidFill>
              </a:rPr>
              <a:t>B6. Materials &amp; Methods</a:t>
            </a:r>
          </a:p>
        </p:txBody>
      </p:sp>
      <p:sp>
        <p:nvSpPr>
          <p:cNvPr id="3" name="TextBox 2"/>
          <p:cNvSpPr txBox="1"/>
          <p:nvPr/>
        </p:nvSpPr>
        <p:spPr>
          <a:xfrm>
            <a:off x="395536" y="1124744"/>
            <a:ext cx="5184576" cy="646331"/>
          </a:xfrm>
          <a:prstGeom prst="rect">
            <a:avLst/>
          </a:prstGeom>
          <a:noFill/>
        </p:spPr>
        <p:txBody>
          <a:bodyPr wrap="square" rtlCol="0">
            <a:spAutoFit/>
          </a:bodyPr>
          <a:lstStyle/>
          <a:p>
            <a:pPr marL="285750" indent="-285750">
              <a:buFont typeface="Arial" pitchFamily="34" charset="0"/>
              <a:buChar char="•"/>
            </a:pPr>
            <a:r>
              <a:rPr lang="en-AU" b="1" dirty="0"/>
              <a:t>Write it in such a way that you can do the same experiments in the next five years</a:t>
            </a:r>
          </a:p>
        </p:txBody>
      </p:sp>
      <p:sp>
        <p:nvSpPr>
          <p:cNvPr id="4" name="TextBox 3"/>
          <p:cNvSpPr txBox="1"/>
          <p:nvPr/>
        </p:nvSpPr>
        <p:spPr>
          <a:xfrm>
            <a:off x="393176" y="1988840"/>
            <a:ext cx="5474968" cy="369332"/>
          </a:xfrm>
          <a:prstGeom prst="rect">
            <a:avLst/>
          </a:prstGeom>
          <a:noFill/>
        </p:spPr>
        <p:txBody>
          <a:bodyPr wrap="square" rtlCol="0">
            <a:spAutoFit/>
          </a:bodyPr>
          <a:lstStyle/>
          <a:p>
            <a:pPr marL="285750" indent="-285750">
              <a:buFont typeface="Arial" pitchFamily="34" charset="0"/>
              <a:buChar char="•"/>
            </a:pPr>
            <a:r>
              <a:rPr lang="en-AU" b="1" dirty="0"/>
              <a:t>Take artistic photos from your experimental setup </a:t>
            </a:r>
          </a:p>
        </p:txBody>
      </p:sp>
      <p:sp>
        <p:nvSpPr>
          <p:cNvPr id="14338" name="Rectangle 2"/>
          <p:cNvSpPr>
            <a:spLocks noChangeArrowheads="1"/>
          </p:cNvSpPr>
          <p:nvPr/>
        </p:nvSpPr>
        <p:spPr bwMode="auto">
          <a:xfrm>
            <a:off x="611560" y="4331957"/>
            <a:ext cx="4320480"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263525" marR="0" lvl="0" indent="-263525" algn="l" defTabSz="914400" rtl="0" eaLnBrk="1" fontAlgn="base" latinLnBrk="0" hangingPunct="1">
              <a:lnSpc>
                <a:spcPct val="100000"/>
              </a:lnSpc>
              <a:spcBef>
                <a:spcPct val="0"/>
              </a:spcBef>
              <a:spcAft>
                <a:spcPct val="0"/>
              </a:spcAft>
              <a:buClrTx/>
              <a:buSzTx/>
              <a:buFont typeface="Wingdings" pitchFamily="2" charset="2"/>
              <a:buChar char="Ø"/>
              <a:tabLst/>
            </a:pPr>
            <a:r>
              <a:rPr lang="en-AU" sz="1600" dirty="0">
                <a:solidFill>
                  <a:srgbClr val="0000FF"/>
                </a:solidFill>
                <a:latin typeface="+mj-lt"/>
              </a:rPr>
              <a:t>Genome-wide </a:t>
            </a:r>
            <a:r>
              <a:rPr lang="en-AU" sz="1600" dirty="0" err="1">
                <a:solidFill>
                  <a:srgbClr val="0000FF"/>
                </a:solidFill>
                <a:latin typeface="+mj-lt"/>
              </a:rPr>
              <a:t>transcriptome</a:t>
            </a:r>
            <a:r>
              <a:rPr lang="en-AU" sz="1600" dirty="0">
                <a:solidFill>
                  <a:srgbClr val="0000FF"/>
                </a:solidFill>
                <a:latin typeface="+mj-lt"/>
              </a:rPr>
              <a:t> analysis of 150 cell samples</a:t>
            </a:r>
          </a:p>
          <a:p>
            <a:pPr marL="263525" marR="0" lvl="0" algn="l" defTabSz="914400" rtl="0" eaLnBrk="0" fontAlgn="base" latinLnBrk="0" hangingPunct="0">
              <a:lnSpc>
                <a:spcPct val="100000"/>
              </a:lnSpc>
              <a:spcBef>
                <a:spcPct val="0"/>
              </a:spcBef>
              <a:spcAft>
                <a:spcPct val="0"/>
              </a:spcAft>
              <a:buClrTx/>
              <a:buSzTx/>
              <a:buFontTx/>
              <a:buNone/>
              <a:tabLst/>
            </a:pPr>
            <a:r>
              <a:rPr kumimoji="0" lang="en-AU" sz="1600" b="0" i="0" u="none" strike="noStrike" cap="none" normalizeH="0" baseline="0" dirty="0">
                <a:ln>
                  <a:noFill/>
                </a:ln>
                <a:solidFill>
                  <a:schemeClr val="tx1"/>
                </a:solidFill>
                <a:effectLst/>
                <a:latin typeface="+mj-lt"/>
                <a:ea typeface="Times New Roman" pitchFamily="18" charset="0"/>
                <a:cs typeface="AdvTimes-b"/>
              </a:rPr>
              <a:t>Integrative Biology, 2009, 1, 99–107</a:t>
            </a:r>
            <a:endParaRPr kumimoji="0" lang="en-AU" sz="1600" b="0" i="0" u="none" strike="noStrike" cap="none" normalizeH="0" baseline="0" dirty="0">
              <a:ln>
                <a:noFill/>
              </a:ln>
              <a:solidFill>
                <a:schemeClr val="tx1"/>
              </a:solidFill>
              <a:effectLst/>
              <a:latin typeface="+mj-lt"/>
              <a:cs typeface="Arial" pitchFamily="34" charset="0"/>
            </a:endParaRPr>
          </a:p>
        </p:txBody>
      </p:sp>
      <p:grpSp>
        <p:nvGrpSpPr>
          <p:cNvPr id="6" name="Group 5"/>
          <p:cNvGrpSpPr/>
          <p:nvPr/>
        </p:nvGrpSpPr>
        <p:grpSpPr>
          <a:xfrm>
            <a:off x="4932040" y="2492896"/>
            <a:ext cx="4147784" cy="4365104"/>
            <a:chOff x="4932040" y="2492896"/>
            <a:chExt cx="4147784" cy="4365104"/>
          </a:xfrm>
        </p:grpSpPr>
        <p:pic>
          <p:nvPicPr>
            <p:cNvPr id="14337" name="Picture 1"/>
            <p:cNvPicPr>
              <a:picLocks noChangeAspect="1" noChangeArrowheads="1"/>
            </p:cNvPicPr>
            <p:nvPr/>
          </p:nvPicPr>
          <p:blipFill>
            <a:blip r:embed="rId2" cstate="print"/>
            <a:srcRect/>
            <a:stretch>
              <a:fillRect/>
            </a:stretch>
          </p:blipFill>
          <p:spPr bwMode="auto">
            <a:xfrm>
              <a:off x="4932040" y="2492896"/>
              <a:ext cx="4147784" cy="4221088"/>
            </a:xfrm>
            <a:prstGeom prst="rect">
              <a:avLst/>
            </a:prstGeom>
            <a:noFill/>
            <a:ln w="9525">
              <a:noFill/>
              <a:miter lim="800000"/>
              <a:headEnd/>
              <a:tailEnd/>
            </a:ln>
          </p:spPr>
        </p:pic>
        <p:sp>
          <p:nvSpPr>
            <p:cNvPr id="5" name="Rectangle 4"/>
            <p:cNvSpPr/>
            <p:nvPr/>
          </p:nvSpPr>
          <p:spPr>
            <a:xfrm>
              <a:off x="4932040" y="6525344"/>
              <a:ext cx="288032" cy="332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25232225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2246577" cy="646331"/>
          </a:xfrm>
          <a:prstGeom prst="rect">
            <a:avLst/>
          </a:prstGeom>
          <a:noFill/>
        </p:spPr>
        <p:txBody>
          <a:bodyPr wrap="none" rtlCol="0">
            <a:spAutoFit/>
          </a:bodyPr>
          <a:lstStyle/>
          <a:p>
            <a:pPr>
              <a:spcBef>
                <a:spcPts val="600"/>
              </a:spcBef>
            </a:pPr>
            <a:r>
              <a:rPr lang="en-AU" sz="3600" b="1" dirty="0">
                <a:solidFill>
                  <a:srgbClr val="0000FF"/>
                </a:solidFill>
              </a:rPr>
              <a:t>B7. Theory</a:t>
            </a:r>
          </a:p>
        </p:txBody>
      </p:sp>
      <p:sp>
        <p:nvSpPr>
          <p:cNvPr id="3" name="TextBox 2"/>
          <p:cNvSpPr txBox="1"/>
          <p:nvPr/>
        </p:nvSpPr>
        <p:spPr>
          <a:xfrm>
            <a:off x="395536" y="1093386"/>
            <a:ext cx="4752528" cy="369332"/>
          </a:xfrm>
          <a:prstGeom prst="rect">
            <a:avLst/>
          </a:prstGeom>
          <a:noFill/>
        </p:spPr>
        <p:txBody>
          <a:bodyPr wrap="square" rtlCol="0">
            <a:spAutoFit/>
          </a:bodyPr>
          <a:lstStyle/>
          <a:p>
            <a:pPr marL="285750" indent="-285750">
              <a:buFont typeface="Arial" pitchFamily="34" charset="0"/>
              <a:buChar char="•"/>
            </a:pPr>
            <a:r>
              <a:rPr lang="en-AU" b="1" dirty="0"/>
              <a:t>Do not present the Theory in a boring way !</a:t>
            </a:r>
          </a:p>
        </p:txBody>
      </p:sp>
      <p:sp>
        <p:nvSpPr>
          <p:cNvPr id="4" name="TextBox 3"/>
          <p:cNvSpPr txBox="1"/>
          <p:nvPr/>
        </p:nvSpPr>
        <p:spPr>
          <a:xfrm>
            <a:off x="395536" y="1669451"/>
            <a:ext cx="4824536" cy="646331"/>
          </a:xfrm>
          <a:prstGeom prst="rect">
            <a:avLst/>
          </a:prstGeom>
          <a:noFill/>
        </p:spPr>
        <p:txBody>
          <a:bodyPr wrap="square" rtlCol="0">
            <a:spAutoFit/>
          </a:bodyPr>
          <a:lstStyle/>
          <a:p>
            <a:pPr marL="285750" indent="-285750">
              <a:buFont typeface="Arial" pitchFamily="34" charset="0"/>
              <a:buChar char="•"/>
            </a:pPr>
            <a:r>
              <a:rPr lang="en-AU" b="1" dirty="0"/>
              <a:t>Assume that you have developed the Theory by yourself</a:t>
            </a:r>
          </a:p>
        </p:txBody>
      </p:sp>
      <p:pic>
        <p:nvPicPr>
          <p:cNvPr id="22531" name="Picture 3"/>
          <p:cNvPicPr>
            <a:picLocks noChangeAspect="1" noChangeArrowheads="1"/>
          </p:cNvPicPr>
          <p:nvPr/>
        </p:nvPicPr>
        <p:blipFill>
          <a:blip r:embed="rId2" cstate="print"/>
          <a:srcRect b="16959"/>
          <a:stretch>
            <a:fillRect/>
          </a:stretch>
        </p:blipFill>
        <p:spPr bwMode="auto">
          <a:xfrm>
            <a:off x="3992637" y="2276873"/>
            <a:ext cx="5151363" cy="4581128"/>
          </a:xfrm>
          <a:prstGeom prst="rect">
            <a:avLst/>
          </a:prstGeom>
          <a:noFill/>
          <a:ln w="9525">
            <a:noFill/>
            <a:miter lim="800000"/>
            <a:headEnd/>
            <a:tailEnd/>
          </a:ln>
        </p:spPr>
      </p:pic>
      <p:sp>
        <p:nvSpPr>
          <p:cNvPr id="8" name="Rectangle 7"/>
          <p:cNvSpPr/>
          <p:nvPr/>
        </p:nvSpPr>
        <p:spPr>
          <a:xfrm>
            <a:off x="260971" y="4679444"/>
            <a:ext cx="3721025" cy="830997"/>
          </a:xfrm>
          <a:prstGeom prst="rect">
            <a:avLst/>
          </a:prstGeom>
        </p:spPr>
        <p:txBody>
          <a:bodyPr wrap="square">
            <a:spAutoFit/>
          </a:bodyPr>
          <a:lstStyle/>
          <a:p>
            <a:pPr marL="268288" indent="-268288">
              <a:buFont typeface="Wingdings" pitchFamily="2" charset="2"/>
              <a:buChar char="Ø"/>
            </a:pPr>
            <a:r>
              <a:rPr lang="en-AU" sz="1600" dirty="0">
                <a:solidFill>
                  <a:srgbClr val="0000FF"/>
                </a:solidFill>
              </a:rPr>
              <a:t>Deformability considerations in filtration of biological cells</a:t>
            </a:r>
          </a:p>
          <a:p>
            <a:pPr marL="268288"/>
            <a:r>
              <a:rPr lang="en-AU" sz="1600" dirty="0"/>
              <a:t>Lab on a Chip, 2010, 10, 837–842</a:t>
            </a:r>
          </a:p>
        </p:txBody>
      </p:sp>
      <p:sp>
        <p:nvSpPr>
          <p:cNvPr id="9" name="TextBox 8"/>
          <p:cNvSpPr txBox="1"/>
          <p:nvPr/>
        </p:nvSpPr>
        <p:spPr>
          <a:xfrm>
            <a:off x="427068" y="2564904"/>
            <a:ext cx="2376264" cy="369332"/>
          </a:xfrm>
          <a:prstGeom prst="rect">
            <a:avLst/>
          </a:prstGeom>
          <a:noFill/>
        </p:spPr>
        <p:txBody>
          <a:bodyPr wrap="square" rtlCol="0">
            <a:spAutoFit/>
          </a:bodyPr>
          <a:lstStyle/>
          <a:p>
            <a:pPr>
              <a:buFont typeface="Arial" pitchFamily="34" charset="0"/>
              <a:buChar char="•"/>
            </a:pPr>
            <a:r>
              <a:rPr lang="en-AU" b="1" dirty="0"/>
              <a:t>   Describe it as a story</a:t>
            </a:r>
          </a:p>
        </p:txBody>
      </p:sp>
    </p:spTree>
    <p:extLst>
      <p:ext uri="{BB962C8B-B14F-4D97-AF65-F5344CB8AC3E}">
        <p14:creationId xmlns:p14="http://schemas.microsoft.com/office/powerpoint/2010/main" val="4257074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2246577" cy="646331"/>
          </a:xfrm>
          <a:prstGeom prst="rect">
            <a:avLst/>
          </a:prstGeom>
          <a:noFill/>
        </p:spPr>
        <p:txBody>
          <a:bodyPr wrap="none" rtlCol="0">
            <a:spAutoFit/>
          </a:bodyPr>
          <a:lstStyle/>
          <a:p>
            <a:pPr>
              <a:spcBef>
                <a:spcPts val="600"/>
              </a:spcBef>
            </a:pPr>
            <a:r>
              <a:rPr lang="en-AU" sz="3600" b="1" dirty="0">
                <a:solidFill>
                  <a:srgbClr val="0000FF"/>
                </a:solidFill>
              </a:rPr>
              <a:t>B7. Theory</a:t>
            </a:r>
          </a:p>
        </p:txBody>
      </p:sp>
      <p:sp>
        <p:nvSpPr>
          <p:cNvPr id="4" name="TextBox 3"/>
          <p:cNvSpPr txBox="1"/>
          <p:nvPr/>
        </p:nvSpPr>
        <p:spPr>
          <a:xfrm>
            <a:off x="467544" y="2780928"/>
            <a:ext cx="4824536" cy="646331"/>
          </a:xfrm>
          <a:prstGeom prst="rect">
            <a:avLst/>
          </a:prstGeom>
          <a:noFill/>
        </p:spPr>
        <p:txBody>
          <a:bodyPr wrap="square" rtlCol="0">
            <a:spAutoFit/>
          </a:bodyPr>
          <a:lstStyle/>
          <a:p>
            <a:pPr marL="361950" indent="-361950">
              <a:buFont typeface="Arial" pitchFamily="34" charset="0"/>
              <a:buChar char="•"/>
            </a:pPr>
            <a:r>
              <a:rPr lang="en-AU" b="1" dirty="0"/>
              <a:t>Try to describe the most complicated things in a simple way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5081" y="836712"/>
            <a:ext cx="3168352" cy="539725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4732899" cy="646331"/>
          </a:xfrm>
          <a:prstGeom prst="rect">
            <a:avLst/>
          </a:prstGeom>
        </p:spPr>
        <p:txBody>
          <a:bodyPr wrap="none">
            <a:spAutoFit/>
          </a:bodyPr>
          <a:lstStyle/>
          <a:p>
            <a:pPr>
              <a:spcBef>
                <a:spcPts val="600"/>
              </a:spcBef>
            </a:pPr>
            <a:r>
              <a:rPr lang="en-AU" sz="3600" b="1" dirty="0">
                <a:solidFill>
                  <a:srgbClr val="0000FF"/>
                </a:solidFill>
              </a:rPr>
              <a:t>B8. Principles of System</a:t>
            </a:r>
          </a:p>
        </p:txBody>
      </p:sp>
      <p:sp>
        <p:nvSpPr>
          <p:cNvPr id="3" name="TextBox 2"/>
          <p:cNvSpPr txBox="1"/>
          <p:nvPr/>
        </p:nvSpPr>
        <p:spPr>
          <a:xfrm>
            <a:off x="70917" y="794870"/>
            <a:ext cx="4193348" cy="369332"/>
          </a:xfrm>
          <a:prstGeom prst="rect">
            <a:avLst/>
          </a:prstGeom>
          <a:noFill/>
        </p:spPr>
        <p:txBody>
          <a:bodyPr wrap="square" rtlCol="0">
            <a:spAutoFit/>
          </a:bodyPr>
          <a:lstStyle/>
          <a:p>
            <a:pPr marL="285750" indent="-285750">
              <a:buFont typeface="Arial" pitchFamily="34" charset="0"/>
              <a:buChar char="•"/>
            </a:pPr>
            <a:r>
              <a:rPr lang="en-AU" b="1" dirty="0"/>
              <a:t>Take advantage of Schematic figures</a:t>
            </a:r>
          </a:p>
        </p:txBody>
      </p:sp>
      <p:sp>
        <p:nvSpPr>
          <p:cNvPr id="5" name="TextBox 4"/>
          <p:cNvSpPr txBox="1"/>
          <p:nvPr/>
        </p:nvSpPr>
        <p:spPr>
          <a:xfrm>
            <a:off x="49917" y="2097891"/>
            <a:ext cx="3312367" cy="646331"/>
          </a:xfrm>
          <a:prstGeom prst="rect">
            <a:avLst/>
          </a:prstGeom>
          <a:noFill/>
        </p:spPr>
        <p:txBody>
          <a:bodyPr wrap="square" rtlCol="0">
            <a:spAutoFit/>
          </a:bodyPr>
          <a:lstStyle/>
          <a:p>
            <a:pPr marL="285750" indent="-285750">
              <a:buFont typeface="Arial" pitchFamily="34" charset="0"/>
              <a:buChar char="•"/>
            </a:pPr>
            <a:r>
              <a:rPr lang="en-AU" b="1" dirty="0"/>
              <a:t>If possible, combine Theory and Principles of System !</a:t>
            </a:r>
          </a:p>
        </p:txBody>
      </p:sp>
      <p:sp>
        <p:nvSpPr>
          <p:cNvPr id="20" name="Rectangle 19"/>
          <p:cNvSpPr>
            <a:spLocks noChangeArrowheads="1"/>
          </p:cNvSpPr>
          <p:nvPr/>
        </p:nvSpPr>
        <p:spPr bwMode="auto">
          <a:xfrm>
            <a:off x="251520" y="3284984"/>
            <a:ext cx="2664296" cy="132343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263525" marR="0" lvl="0" indent="-263525" defTabSz="914400" rtl="0" eaLnBrk="1" fontAlgn="base" latinLnBrk="0" hangingPunct="1">
              <a:lnSpc>
                <a:spcPct val="100000"/>
              </a:lnSpc>
              <a:spcBef>
                <a:spcPct val="0"/>
              </a:spcBef>
              <a:spcAft>
                <a:spcPct val="0"/>
              </a:spcAft>
              <a:buClrTx/>
              <a:buSzTx/>
              <a:buFont typeface="Wingdings" pitchFamily="2" charset="2"/>
              <a:buChar char="Ø"/>
              <a:tabLst/>
            </a:pPr>
            <a:r>
              <a:rPr lang="en-AU" sz="1600" dirty="0">
                <a:solidFill>
                  <a:srgbClr val="0000FF"/>
                </a:solidFill>
              </a:rPr>
              <a:t> </a:t>
            </a:r>
            <a:r>
              <a:rPr lang="en-AU" sz="1600" dirty="0" err="1">
                <a:solidFill>
                  <a:srgbClr val="0000FF"/>
                </a:solidFill>
              </a:rPr>
              <a:t>Acoustophoretic</a:t>
            </a:r>
            <a:r>
              <a:rPr lang="en-AU" sz="1600" dirty="0">
                <a:solidFill>
                  <a:srgbClr val="0000FF"/>
                </a:solidFill>
              </a:rPr>
              <a:t> Sorting of Viable Mammalian Cells in a Microfluidic Device</a:t>
            </a:r>
          </a:p>
          <a:p>
            <a:pPr marL="263525" marR="0" lvl="0" indent="-263525" defTabSz="914400" rtl="0" eaLnBrk="0" fontAlgn="base" latinLnBrk="0" hangingPunct="0">
              <a:lnSpc>
                <a:spcPct val="100000"/>
              </a:lnSpc>
              <a:spcBef>
                <a:spcPct val="0"/>
              </a:spcBef>
              <a:spcAft>
                <a:spcPct val="0"/>
              </a:spcAft>
              <a:buClrTx/>
              <a:buSzTx/>
              <a:buFontTx/>
              <a:buNone/>
              <a:tabLst/>
            </a:pPr>
            <a:r>
              <a:rPr kumimoji="0" lang="en-AU" sz="1600" b="0" i="0" u="none" strike="noStrike" cap="none" normalizeH="0" baseline="0" dirty="0">
                <a:ln>
                  <a:noFill/>
                </a:ln>
                <a:solidFill>
                  <a:schemeClr val="tx1"/>
                </a:solidFill>
                <a:effectLst/>
                <a:ea typeface="Calibri" pitchFamily="34" charset="0"/>
                <a:cs typeface="Calibri" pitchFamily="34" charset="0"/>
              </a:rPr>
              <a:t>      Analytical Chemistry, 2012, 84, 10756</a:t>
            </a:r>
            <a:r>
              <a:rPr kumimoji="0" lang="en-AU" sz="1600" b="0" i="0" u="none" strike="noStrike" cap="none" normalizeH="0" baseline="0" dirty="0">
                <a:ln>
                  <a:noFill/>
                </a:ln>
                <a:solidFill>
                  <a:schemeClr val="tx1"/>
                </a:solidFill>
                <a:effectLst/>
                <a:ea typeface="AdvOT8608a8d1+22"/>
                <a:cs typeface="Calibri" pitchFamily="34" charset="0"/>
              </a:rPr>
              <a:t>−</a:t>
            </a:r>
            <a:r>
              <a:rPr kumimoji="0" lang="en-AU" sz="1600" b="0" i="0" u="none" strike="noStrike" cap="none" normalizeH="0" baseline="0" dirty="0">
                <a:ln>
                  <a:noFill/>
                </a:ln>
                <a:solidFill>
                  <a:schemeClr val="tx1"/>
                </a:solidFill>
                <a:effectLst/>
                <a:ea typeface="Calibri" pitchFamily="34" charset="0"/>
                <a:cs typeface="Calibri" pitchFamily="34" charset="0"/>
              </a:rPr>
              <a:t>10762</a:t>
            </a:r>
            <a:endParaRPr kumimoji="0" lang="en-AU" sz="1600" b="0" i="0" u="none" strike="noStrike" cap="none" normalizeH="0" baseline="0" dirty="0">
              <a:ln>
                <a:noFill/>
              </a:ln>
              <a:solidFill>
                <a:schemeClr val="tx1"/>
              </a:solidFill>
              <a:effectLst/>
              <a:cs typeface="Arial" pitchFamily="34" charset="0"/>
            </a:endParaRPr>
          </a:p>
        </p:txBody>
      </p:sp>
      <p:sp>
        <p:nvSpPr>
          <p:cNvPr id="4" name="TextBox 3"/>
          <p:cNvSpPr txBox="1"/>
          <p:nvPr/>
        </p:nvSpPr>
        <p:spPr>
          <a:xfrm>
            <a:off x="49915" y="1370934"/>
            <a:ext cx="3527740" cy="646331"/>
          </a:xfrm>
          <a:prstGeom prst="rect">
            <a:avLst/>
          </a:prstGeom>
          <a:solidFill>
            <a:schemeClr val="bg1"/>
          </a:solidFill>
        </p:spPr>
        <p:txBody>
          <a:bodyPr wrap="square" rtlCol="0">
            <a:spAutoFit/>
          </a:bodyPr>
          <a:lstStyle/>
          <a:p>
            <a:pPr marL="285750" indent="-285750">
              <a:buFont typeface="Arial" pitchFamily="34" charset="0"/>
              <a:buChar char="•"/>
            </a:pPr>
            <a:r>
              <a:rPr lang="en-AU" b="1" dirty="0"/>
              <a:t>Use </a:t>
            </a:r>
            <a:r>
              <a:rPr lang="en-AU" b="1" dirty="0">
                <a:solidFill>
                  <a:srgbClr val="00B050"/>
                </a:solidFill>
              </a:rPr>
              <a:t>PowerPoint</a:t>
            </a:r>
            <a:r>
              <a:rPr lang="en-AU" b="1" dirty="0"/>
              <a:t> or </a:t>
            </a:r>
            <a:r>
              <a:rPr lang="en-AU" b="1" dirty="0">
                <a:solidFill>
                  <a:srgbClr val="00B050"/>
                </a:solidFill>
              </a:rPr>
              <a:t>Google </a:t>
            </a:r>
            <a:r>
              <a:rPr lang="en-AU" b="1" dirty="0" err="1">
                <a:solidFill>
                  <a:srgbClr val="00B050"/>
                </a:solidFill>
              </a:rPr>
              <a:t>Sketchup</a:t>
            </a:r>
            <a:r>
              <a:rPr lang="en-AU" b="1" dirty="0">
                <a:solidFill>
                  <a:srgbClr val="00B050"/>
                </a:solidFill>
              </a:rPr>
              <a:t> </a:t>
            </a:r>
            <a:r>
              <a:rPr lang="en-AU" b="1" dirty="0"/>
              <a:t>software</a:t>
            </a:r>
          </a:p>
        </p:txBody>
      </p:sp>
      <p:pic>
        <p:nvPicPr>
          <p:cNvPr id="19" name="Picture 2"/>
          <p:cNvPicPr>
            <a:picLocks noChangeAspect="1" noChangeArrowheads="1"/>
          </p:cNvPicPr>
          <p:nvPr/>
        </p:nvPicPr>
        <p:blipFill>
          <a:blip r:embed="rId2" cstate="print"/>
          <a:srcRect/>
          <a:stretch>
            <a:fillRect/>
          </a:stretch>
        </p:blipFill>
        <p:spPr bwMode="auto">
          <a:xfrm>
            <a:off x="3131840" y="1556234"/>
            <a:ext cx="5901101" cy="4971177"/>
          </a:xfrm>
          <a:prstGeom prst="rect">
            <a:avLst/>
          </a:prstGeom>
          <a:noFill/>
          <a:ln w="9525">
            <a:noFill/>
            <a:miter lim="800000"/>
            <a:headEnd/>
            <a:tailEnd/>
          </a:ln>
        </p:spPr>
      </p:pic>
    </p:spTree>
    <p:extLst>
      <p:ext uri="{BB962C8B-B14F-4D97-AF65-F5344CB8AC3E}">
        <p14:creationId xmlns:p14="http://schemas.microsoft.com/office/powerpoint/2010/main" val="15778001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http://ars.els-cdn.com/content/image/1-s2.0-S1476927108000868-gr4.jpg"/>
          <p:cNvPicPr>
            <a:picLocks noChangeAspect="1" noChangeArrowheads="1"/>
          </p:cNvPicPr>
          <p:nvPr/>
        </p:nvPicPr>
        <p:blipFill>
          <a:blip r:embed="rId2" cstate="print"/>
          <a:srcRect/>
          <a:stretch>
            <a:fillRect/>
          </a:stretch>
        </p:blipFill>
        <p:spPr bwMode="auto">
          <a:xfrm>
            <a:off x="2339752" y="836712"/>
            <a:ext cx="6603780" cy="5445224"/>
          </a:xfrm>
          <a:prstGeom prst="rect">
            <a:avLst/>
          </a:prstGeom>
          <a:noFill/>
        </p:spPr>
      </p:pic>
      <p:sp>
        <p:nvSpPr>
          <p:cNvPr id="3" name="Rectangle 2"/>
          <p:cNvSpPr/>
          <p:nvPr/>
        </p:nvSpPr>
        <p:spPr>
          <a:xfrm>
            <a:off x="0" y="0"/>
            <a:ext cx="4732899" cy="646331"/>
          </a:xfrm>
          <a:prstGeom prst="rect">
            <a:avLst/>
          </a:prstGeom>
        </p:spPr>
        <p:txBody>
          <a:bodyPr wrap="none">
            <a:spAutoFit/>
          </a:bodyPr>
          <a:lstStyle/>
          <a:p>
            <a:pPr>
              <a:spcBef>
                <a:spcPts val="600"/>
              </a:spcBef>
            </a:pPr>
            <a:r>
              <a:rPr lang="en-AU" sz="3600" b="1" dirty="0">
                <a:solidFill>
                  <a:srgbClr val="0000FF"/>
                </a:solidFill>
              </a:rPr>
              <a:t>B8. Principles of System</a:t>
            </a:r>
          </a:p>
        </p:txBody>
      </p:sp>
      <p:sp>
        <p:nvSpPr>
          <p:cNvPr id="44033" name="Rectangle 1"/>
          <p:cNvSpPr>
            <a:spLocks noChangeArrowheads="1"/>
          </p:cNvSpPr>
          <p:nvPr/>
        </p:nvSpPr>
        <p:spPr bwMode="auto">
          <a:xfrm>
            <a:off x="3952900" y="6242447"/>
            <a:ext cx="51911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 typeface="Wingdings" pitchFamily="2" charset="2"/>
              <a:buChar char="Ø"/>
              <a:tabLst/>
            </a:pPr>
            <a:r>
              <a:rPr kumimoji="0" lang="en-AU" sz="1600" b="0" i="0" u="none" strike="noStrike" cap="none" normalizeH="0" baseline="0" dirty="0">
                <a:ln>
                  <a:noFill/>
                </a:ln>
                <a:solidFill>
                  <a:srgbClr val="0000FF"/>
                </a:solidFill>
                <a:effectLst/>
                <a:ea typeface="Calibri" pitchFamily="34" charset="0"/>
                <a:cs typeface="Calibri" pitchFamily="34" charset="0"/>
              </a:rPr>
              <a:t>  At a glance: Cellular biology for engineers</a:t>
            </a:r>
            <a:endParaRPr kumimoji="0" lang="en-AU" sz="1600" b="0" i="0" u="none" strike="noStrike" cap="none" normalizeH="0" baseline="0" dirty="0">
              <a:ln>
                <a:noFill/>
              </a:ln>
              <a:solidFill>
                <a:srgbClr val="0000FF"/>
              </a:solidFill>
              <a:effectLst/>
              <a:cs typeface="Arial" pitchFamily="34" charset="0"/>
            </a:endParaRPr>
          </a:p>
          <a:p>
            <a:pPr marR="0" lvl="0" indent="263525" algn="l" defTabSz="914400" rtl="0" eaLnBrk="0" fontAlgn="base" latinLnBrk="0" hangingPunct="0">
              <a:lnSpc>
                <a:spcPct val="100000"/>
              </a:lnSpc>
              <a:spcBef>
                <a:spcPct val="0"/>
              </a:spcBef>
              <a:spcAft>
                <a:spcPct val="0"/>
              </a:spcAft>
              <a:buClrTx/>
              <a:buSzTx/>
              <a:buFontTx/>
              <a:buNone/>
              <a:tabLst/>
            </a:pPr>
            <a:r>
              <a:rPr kumimoji="0" lang="en-AU" sz="1600" b="0" i="0" u="none" strike="noStrike" cap="none" normalizeH="0" baseline="0" dirty="0">
                <a:ln>
                  <a:noFill/>
                </a:ln>
                <a:solidFill>
                  <a:schemeClr val="tx1"/>
                </a:solidFill>
                <a:effectLst/>
                <a:ea typeface="Calibri" pitchFamily="34" charset="0"/>
                <a:cs typeface="Calibri" pitchFamily="34" charset="0"/>
              </a:rPr>
              <a:t>Computational Biology and Chemistry, 2008, 32, 315–33</a:t>
            </a:r>
            <a:endParaRPr kumimoji="0" lang="en-AU" sz="1600" b="0" i="0" u="none" strike="noStrike" cap="none" normalizeH="0" baseline="0" dirty="0">
              <a:ln>
                <a:noFill/>
              </a:ln>
              <a:solidFill>
                <a:schemeClr val="tx1"/>
              </a:solidFill>
              <a:effectLst/>
              <a:cs typeface="Arial"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79712" y="2708920"/>
            <a:ext cx="5400600" cy="923330"/>
          </a:xfrm>
          <a:prstGeom prst="rect">
            <a:avLst/>
          </a:prstGeom>
        </p:spPr>
        <p:txBody>
          <a:bodyPr wrap="square">
            <a:spAutoFit/>
          </a:bodyPr>
          <a:lstStyle>
            <a:defPPr>
              <a:defRPr lang="en-US"/>
            </a:defPPr>
            <a:lvl1pPr marL="342900" indent="-342900">
              <a:spcBef>
                <a:spcPts val="600"/>
              </a:spcBef>
              <a:buAutoNum type="arabicPeriod"/>
              <a:defRPr sz="3600" b="1"/>
            </a:lvl1pPr>
          </a:lstStyle>
          <a:p>
            <a:pPr marL="0" indent="0">
              <a:buNone/>
            </a:pPr>
            <a:r>
              <a:rPr lang="en-AU" sz="5400" dirty="0">
                <a:solidFill>
                  <a:srgbClr val="0000FF"/>
                </a:solidFill>
              </a:rPr>
              <a:t>B. Paper anatomy</a:t>
            </a:r>
          </a:p>
        </p:txBody>
      </p:sp>
    </p:spTree>
    <p:extLst>
      <p:ext uri="{BB962C8B-B14F-4D97-AF65-F5344CB8AC3E}">
        <p14:creationId xmlns:p14="http://schemas.microsoft.com/office/powerpoint/2010/main" val="41092155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4732899" cy="646331"/>
          </a:xfrm>
          <a:prstGeom prst="rect">
            <a:avLst/>
          </a:prstGeom>
        </p:spPr>
        <p:txBody>
          <a:bodyPr wrap="none">
            <a:spAutoFit/>
          </a:bodyPr>
          <a:lstStyle/>
          <a:p>
            <a:pPr>
              <a:spcBef>
                <a:spcPts val="600"/>
              </a:spcBef>
            </a:pPr>
            <a:r>
              <a:rPr lang="en-AU" sz="3600" b="1" dirty="0">
                <a:solidFill>
                  <a:srgbClr val="0000FF"/>
                </a:solidFill>
              </a:rPr>
              <a:t>B8. Principles of System</a:t>
            </a:r>
          </a:p>
        </p:txBody>
      </p:sp>
      <p:sp>
        <p:nvSpPr>
          <p:cNvPr id="3" name="TextBox 2"/>
          <p:cNvSpPr txBox="1"/>
          <p:nvPr/>
        </p:nvSpPr>
        <p:spPr>
          <a:xfrm>
            <a:off x="179512" y="1484784"/>
            <a:ext cx="3986209" cy="369332"/>
          </a:xfrm>
          <a:prstGeom prst="rect">
            <a:avLst/>
          </a:prstGeom>
          <a:noFill/>
        </p:spPr>
        <p:txBody>
          <a:bodyPr wrap="square" rtlCol="0">
            <a:spAutoFit/>
          </a:bodyPr>
          <a:lstStyle/>
          <a:p>
            <a:pPr marL="285750" indent="-285750">
              <a:buFont typeface="Arial" pitchFamily="34" charset="0"/>
              <a:buChar char="•"/>
            </a:pPr>
            <a:r>
              <a:rPr lang="en-AU" b="1" dirty="0">
                <a:solidFill>
                  <a:srgbClr val="FF0000"/>
                </a:solidFill>
              </a:rPr>
              <a:t>I call this section ‘Strategic point # 2’</a:t>
            </a:r>
          </a:p>
        </p:txBody>
      </p:sp>
      <p:sp>
        <p:nvSpPr>
          <p:cNvPr id="4" name="Vertical Scroll 3"/>
          <p:cNvSpPr/>
          <p:nvPr/>
        </p:nvSpPr>
        <p:spPr>
          <a:xfrm>
            <a:off x="2987824" y="2564904"/>
            <a:ext cx="2808312" cy="3456384"/>
          </a:xfrm>
          <a:prstGeom prst="verticalScroll">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Box 4"/>
          <p:cNvSpPr txBox="1"/>
          <p:nvPr/>
        </p:nvSpPr>
        <p:spPr>
          <a:xfrm>
            <a:off x="3419872" y="3212976"/>
            <a:ext cx="2088232" cy="369332"/>
          </a:xfrm>
          <a:prstGeom prst="rect">
            <a:avLst/>
          </a:prstGeom>
          <a:noFill/>
        </p:spPr>
        <p:txBody>
          <a:bodyPr wrap="square" rtlCol="0">
            <a:spAutoFit/>
          </a:bodyPr>
          <a:lstStyle/>
          <a:p>
            <a:pPr marL="285750" indent="-285750"/>
            <a:r>
              <a:rPr lang="en-AU" b="1" dirty="0">
                <a:solidFill>
                  <a:srgbClr val="FF0000"/>
                </a:solidFill>
              </a:rPr>
              <a:t>Strategic point # 1</a:t>
            </a:r>
          </a:p>
        </p:txBody>
      </p:sp>
      <p:sp>
        <p:nvSpPr>
          <p:cNvPr id="6" name="TextBox 5"/>
          <p:cNvSpPr txBox="1"/>
          <p:nvPr/>
        </p:nvSpPr>
        <p:spPr>
          <a:xfrm>
            <a:off x="3419872" y="4149080"/>
            <a:ext cx="2088232" cy="369332"/>
          </a:xfrm>
          <a:prstGeom prst="rect">
            <a:avLst/>
          </a:prstGeom>
          <a:noFill/>
        </p:spPr>
        <p:txBody>
          <a:bodyPr wrap="square" rtlCol="0">
            <a:spAutoFit/>
          </a:bodyPr>
          <a:lstStyle/>
          <a:p>
            <a:pPr marL="285750" indent="-285750"/>
            <a:r>
              <a:rPr lang="en-AU" b="1" dirty="0">
                <a:solidFill>
                  <a:srgbClr val="FF0000"/>
                </a:solidFill>
              </a:rPr>
              <a:t>Strategic point # 2</a:t>
            </a:r>
          </a:p>
        </p:txBody>
      </p:sp>
      <p:cxnSp>
        <p:nvCxnSpPr>
          <p:cNvPr id="7" name="Straight Arrow Connector 6"/>
          <p:cNvCxnSpPr/>
          <p:nvPr/>
        </p:nvCxnSpPr>
        <p:spPr>
          <a:xfrm>
            <a:off x="5436096" y="3401290"/>
            <a:ext cx="648072" cy="1588"/>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436096" y="4351249"/>
            <a:ext cx="648072" cy="1588"/>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111878" y="3071693"/>
            <a:ext cx="1728192" cy="646331"/>
          </a:xfrm>
          <a:prstGeom prst="rect">
            <a:avLst/>
          </a:prstGeom>
          <a:noFill/>
        </p:spPr>
        <p:txBody>
          <a:bodyPr wrap="square" rtlCol="0">
            <a:spAutoFit/>
          </a:bodyPr>
          <a:lstStyle/>
          <a:p>
            <a:r>
              <a:rPr lang="en-AU" dirty="0"/>
              <a:t>Introduction-last paragraph</a:t>
            </a:r>
          </a:p>
        </p:txBody>
      </p:sp>
      <p:sp>
        <p:nvSpPr>
          <p:cNvPr id="10" name="TextBox 9"/>
          <p:cNvSpPr txBox="1"/>
          <p:nvPr/>
        </p:nvSpPr>
        <p:spPr>
          <a:xfrm>
            <a:off x="6142320" y="4154736"/>
            <a:ext cx="2246103" cy="369332"/>
          </a:xfrm>
          <a:prstGeom prst="rect">
            <a:avLst/>
          </a:prstGeom>
          <a:noFill/>
        </p:spPr>
        <p:txBody>
          <a:bodyPr wrap="square" rtlCol="0">
            <a:spAutoFit/>
          </a:bodyPr>
          <a:lstStyle/>
          <a:p>
            <a:r>
              <a:rPr lang="en-AU" dirty="0"/>
              <a:t>Principles of System</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7331302" cy="646331"/>
          </a:xfrm>
          <a:prstGeom prst="rect">
            <a:avLst/>
          </a:prstGeom>
          <a:noFill/>
        </p:spPr>
        <p:txBody>
          <a:bodyPr wrap="none" rtlCol="0">
            <a:spAutoFit/>
          </a:bodyPr>
          <a:lstStyle/>
          <a:p>
            <a:pPr>
              <a:spcBef>
                <a:spcPts val="600"/>
              </a:spcBef>
            </a:pPr>
            <a:r>
              <a:rPr lang="en-AU" sz="3600" b="1" dirty="0">
                <a:solidFill>
                  <a:srgbClr val="0000FF"/>
                </a:solidFill>
              </a:rPr>
              <a:t>B9. Results &amp; Discussions−Example 1:</a:t>
            </a:r>
          </a:p>
        </p:txBody>
      </p:sp>
      <p:sp>
        <p:nvSpPr>
          <p:cNvPr id="3" name="TextBox 2"/>
          <p:cNvSpPr txBox="1"/>
          <p:nvPr/>
        </p:nvSpPr>
        <p:spPr>
          <a:xfrm>
            <a:off x="96417" y="1484784"/>
            <a:ext cx="3399112" cy="369332"/>
          </a:xfrm>
          <a:prstGeom prst="rect">
            <a:avLst/>
          </a:prstGeom>
          <a:noFill/>
        </p:spPr>
        <p:txBody>
          <a:bodyPr wrap="square" rtlCol="0">
            <a:spAutoFit/>
          </a:bodyPr>
          <a:lstStyle/>
          <a:p>
            <a:pPr marL="285750" indent="-285750">
              <a:buFont typeface="Arial" pitchFamily="34" charset="0"/>
              <a:buChar char="•"/>
            </a:pPr>
            <a:r>
              <a:rPr lang="en-AU" b="1" dirty="0"/>
              <a:t>Should have 3-4 Mega figures</a:t>
            </a:r>
          </a:p>
        </p:txBody>
      </p:sp>
      <p:sp>
        <p:nvSpPr>
          <p:cNvPr id="5" name="TextBox 4"/>
          <p:cNvSpPr txBox="1"/>
          <p:nvPr/>
        </p:nvSpPr>
        <p:spPr>
          <a:xfrm>
            <a:off x="92025" y="2132856"/>
            <a:ext cx="3960440" cy="646331"/>
          </a:xfrm>
          <a:prstGeom prst="rect">
            <a:avLst/>
          </a:prstGeom>
          <a:noFill/>
        </p:spPr>
        <p:txBody>
          <a:bodyPr wrap="square" rtlCol="0">
            <a:spAutoFit/>
          </a:bodyPr>
          <a:lstStyle/>
          <a:p>
            <a:pPr marL="285750" indent="-285750">
              <a:buFont typeface="Arial" pitchFamily="34" charset="0"/>
              <a:buChar char="•"/>
            </a:pPr>
            <a:r>
              <a:rPr lang="en-AU" b="1" dirty="0"/>
              <a:t>The figures + captions should be self-descriptive</a:t>
            </a:r>
          </a:p>
        </p:txBody>
      </p:sp>
      <p:sp>
        <p:nvSpPr>
          <p:cNvPr id="6" name="Rectangle 5"/>
          <p:cNvSpPr/>
          <p:nvPr/>
        </p:nvSpPr>
        <p:spPr>
          <a:xfrm>
            <a:off x="92026" y="2951056"/>
            <a:ext cx="4032448" cy="369332"/>
          </a:xfrm>
          <a:prstGeom prst="rect">
            <a:avLst/>
          </a:prstGeom>
        </p:spPr>
        <p:txBody>
          <a:bodyPr wrap="square">
            <a:spAutoFit/>
          </a:bodyPr>
          <a:lstStyle/>
          <a:p>
            <a:pPr marL="285750" indent="-285750">
              <a:buFont typeface="Arial" pitchFamily="34" charset="0"/>
              <a:buChar char="•"/>
            </a:pPr>
            <a:r>
              <a:rPr lang="en-AU" b="1" dirty="0"/>
              <a:t>Consider each figure as an art work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1124744"/>
            <a:ext cx="4958580" cy="4998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a:xfrm>
            <a:off x="145784" y="4437112"/>
            <a:ext cx="3978690" cy="1077218"/>
          </a:xfrm>
          <a:prstGeom prst="rect">
            <a:avLst/>
          </a:prstGeom>
        </p:spPr>
        <p:txBody>
          <a:bodyPr wrap="square">
            <a:spAutoFit/>
          </a:bodyPr>
          <a:lstStyle/>
          <a:p>
            <a:pPr marL="268288" indent="-268288">
              <a:buFont typeface="Wingdings" pitchFamily="2" charset="2"/>
              <a:buChar char="Ø"/>
            </a:pPr>
            <a:r>
              <a:rPr lang="en-AU" sz="1600" dirty="0">
                <a:solidFill>
                  <a:srgbClr val="0000FF"/>
                </a:solidFill>
                <a:ea typeface="Calibri" pitchFamily="34" charset="0"/>
                <a:cs typeface="Calibri" pitchFamily="34" charset="0"/>
              </a:rPr>
              <a:t> Reorientation of microfluidic channel  enables versatile dielectrophoretic  platforms for cell manipulations</a:t>
            </a:r>
          </a:p>
          <a:p>
            <a:pPr marL="268288"/>
            <a:r>
              <a:rPr lang="en-AU" sz="1600" dirty="0"/>
              <a:t>Electrophoresis, 2013, 34, 1407-1414</a:t>
            </a:r>
          </a:p>
        </p:txBody>
      </p:sp>
    </p:spTree>
    <p:extLst>
      <p:ext uri="{BB962C8B-B14F-4D97-AF65-F5344CB8AC3E}">
        <p14:creationId xmlns:p14="http://schemas.microsoft.com/office/powerpoint/2010/main" val="11182316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AutoShape 2" descr="http://www.nature.com.ezproxy.lib.rmit.edu.au/nature/journal/v458/n7242/images/nature07980-f2.2.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AU"/>
          </a:p>
        </p:txBody>
      </p:sp>
      <p:sp>
        <p:nvSpPr>
          <p:cNvPr id="45060" name="AutoShape 4" descr="http://www.nature.com.ezproxy.lib.rmit.edu.au/nature/journal/v458/n7242/images/nature07980-f2.2.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AU"/>
          </a:p>
        </p:txBody>
      </p:sp>
      <p:sp>
        <p:nvSpPr>
          <p:cNvPr id="45062" name="AutoShape 6" descr="http://www.nature.com.ezproxy.lib.rmit.edu.au/nature/journal/v458/n7242/images/nature07980-f2.2.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AU"/>
          </a:p>
        </p:txBody>
      </p:sp>
      <p:pic>
        <p:nvPicPr>
          <p:cNvPr id="5" name="Picture 115" descr="nature07980-f2"/>
          <p:cNvPicPr>
            <a:picLocks noChangeAspect="1" noChangeArrowheads="1"/>
          </p:cNvPicPr>
          <p:nvPr/>
        </p:nvPicPr>
        <p:blipFill>
          <a:blip r:embed="rId2" cstate="print"/>
          <a:srcRect/>
          <a:stretch>
            <a:fillRect/>
          </a:stretch>
        </p:blipFill>
        <p:spPr bwMode="auto">
          <a:xfrm>
            <a:off x="3419872" y="1021110"/>
            <a:ext cx="5483462" cy="3826354"/>
          </a:xfrm>
          <a:prstGeom prst="rect">
            <a:avLst/>
          </a:prstGeom>
          <a:noFill/>
        </p:spPr>
      </p:pic>
      <p:sp>
        <p:nvSpPr>
          <p:cNvPr id="6" name="Rectangle 5"/>
          <p:cNvSpPr/>
          <p:nvPr/>
        </p:nvSpPr>
        <p:spPr>
          <a:xfrm>
            <a:off x="323528" y="4981550"/>
            <a:ext cx="8820472" cy="1446550"/>
          </a:xfrm>
          <a:prstGeom prst="rect">
            <a:avLst/>
          </a:prstGeom>
        </p:spPr>
        <p:txBody>
          <a:bodyPr wrap="square">
            <a:spAutoFit/>
          </a:bodyPr>
          <a:lstStyle/>
          <a:p>
            <a:r>
              <a:rPr lang="en-AU" sz="1100" b="1" dirty="0"/>
              <a:t>a</a:t>
            </a:r>
            <a:r>
              <a:rPr lang="en-AU" sz="1100" dirty="0"/>
              <a:t>, Comparison between the temporal waveform (single pulse) captured by the oscilloscope (blue) and the spectrum measured by a conventional optical spectrum analyser (red). The consistency between them validates the frequency-to-time mapping operation performed by the dispersive Fourier transformation. </a:t>
            </a:r>
            <a:r>
              <a:rPr lang="en-AU" sz="1100" b="1" dirty="0"/>
              <a:t>b</a:t>
            </a:r>
            <a:r>
              <a:rPr lang="en-AU" sz="1100" dirty="0"/>
              <a:t>, The temporal waveform, representing the image, with (red) and without (blue) the image amplification. The optical amplification raises the otherwise undetectably weak signal significantly above the detector noise floor, overcoming the fundamental compromise between imaging sensitivity and frame rate. </a:t>
            </a:r>
            <a:r>
              <a:rPr lang="en-AU" sz="1100" b="1" dirty="0"/>
              <a:t>c</a:t>
            </a:r>
            <a:r>
              <a:rPr lang="en-AU" sz="1100" dirty="0"/>
              <a:t>, Images of a calibration target captured by the STEAM camera, compared with images obtained using a conventional infrared camera. The shutter speed is estimated to be 440 ps. The granularity in the horizontal direction is an artefact of the particular implementation of the 2D spatial disperser, and is not a fundamental characteristic of the system. </a:t>
            </a:r>
            <a:r>
              <a:rPr lang="en-AU" sz="1100" b="1" dirty="0"/>
              <a:t>d</a:t>
            </a:r>
            <a:r>
              <a:rPr lang="en-AU" sz="1100" dirty="0"/>
              <a:t>, The pulse train captured by the single-pixel photodiode and displayed on the real-time digitizer (oscilloscope). The gap between consecutive pulses is 163 ns. Each pulse contains one frame of the 2D image</a:t>
            </a:r>
          </a:p>
        </p:txBody>
      </p:sp>
      <p:sp>
        <p:nvSpPr>
          <p:cNvPr id="7" name="TextBox 6"/>
          <p:cNvSpPr txBox="1"/>
          <p:nvPr/>
        </p:nvSpPr>
        <p:spPr>
          <a:xfrm>
            <a:off x="0" y="0"/>
            <a:ext cx="7331302" cy="646331"/>
          </a:xfrm>
          <a:prstGeom prst="rect">
            <a:avLst/>
          </a:prstGeom>
          <a:noFill/>
        </p:spPr>
        <p:txBody>
          <a:bodyPr wrap="none" rtlCol="0">
            <a:spAutoFit/>
          </a:bodyPr>
          <a:lstStyle/>
          <a:p>
            <a:pPr>
              <a:spcBef>
                <a:spcPts val="600"/>
              </a:spcBef>
            </a:pPr>
            <a:r>
              <a:rPr lang="en-AU" sz="3600" b="1" dirty="0">
                <a:solidFill>
                  <a:srgbClr val="0000FF"/>
                </a:solidFill>
              </a:rPr>
              <a:t>B9. Results &amp; Discussions−Example 2:</a:t>
            </a:r>
          </a:p>
        </p:txBody>
      </p:sp>
      <p:sp>
        <p:nvSpPr>
          <p:cNvPr id="45063" name="Rectangle 7"/>
          <p:cNvSpPr>
            <a:spLocks noChangeArrowheads="1"/>
          </p:cNvSpPr>
          <p:nvPr/>
        </p:nvSpPr>
        <p:spPr bwMode="auto">
          <a:xfrm>
            <a:off x="0" y="2461537"/>
            <a:ext cx="341987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360363" indent="-180975">
              <a:buFont typeface="Wingdings" pitchFamily="2" charset="2"/>
              <a:buChar char="Ø"/>
            </a:pPr>
            <a:r>
              <a:rPr lang="en-AU" sz="1600" dirty="0">
                <a:solidFill>
                  <a:srgbClr val="0000FF"/>
                </a:solidFill>
                <a:ea typeface="Calibri" pitchFamily="34" charset="0"/>
                <a:cs typeface="Calibri" pitchFamily="34" charset="0"/>
              </a:rPr>
              <a:t> Serial time-encoded amplified imaging for real-time observation of fast dynamic phenomena </a:t>
            </a:r>
          </a:p>
          <a:p>
            <a:pPr marL="360363" indent="-180975"/>
            <a:r>
              <a:rPr lang="en-AU" sz="1600" dirty="0"/>
              <a:t>    Nature, 2009, 458, 1145-1149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5010987" cy="646331"/>
          </a:xfrm>
          <a:prstGeom prst="rect">
            <a:avLst/>
          </a:prstGeom>
          <a:noFill/>
        </p:spPr>
        <p:txBody>
          <a:bodyPr wrap="none" rtlCol="0">
            <a:spAutoFit/>
          </a:bodyPr>
          <a:lstStyle/>
          <a:p>
            <a:pPr>
              <a:spcBef>
                <a:spcPts val="600"/>
              </a:spcBef>
            </a:pPr>
            <a:r>
              <a:rPr lang="en-AU" sz="3600" b="1" dirty="0">
                <a:solidFill>
                  <a:srgbClr val="0000FF"/>
                </a:solidFill>
              </a:rPr>
              <a:t>B9. Results &amp; Discussions</a:t>
            </a:r>
          </a:p>
        </p:txBody>
      </p:sp>
      <p:sp>
        <p:nvSpPr>
          <p:cNvPr id="3" name="TextBox 2"/>
          <p:cNvSpPr txBox="1"/>
          <p:nvPr/>
        </p:nvSpPr>
        <p:spPr>
          <a:xfrm>
            <a:off x="539553" y="1772816"/>
            <a:ext cx="3672408" cy="646331"/>
          </a:xfrm>
          <a:prstGeom prst="rect">
            <a:avLst/>
          </a:prstGeom>
          <a:noFill/>
        </p:spPr>
        <p:txBody>
          <a:bodyPr wrap="square" rtlCol="0">
            <a:spAutoFit/>
          </a:bodyPr>
          <a:lstStyle/>
          <a:p>
            <a:pPr marL="285750" indent="-285750">
              <a:buFont typeface="Arial" pitchFamily="34" charset="0"/>
              <a:buChar char="•"/>
            </a:pPr>
            <a:r>
              <a:rPr lang="en-AU" b="1" dirty="0">
                <a:solidFill>
                  <a:srgbClr val="FF0000"/>
                </a:solidFill>
              </a:rPr>
              <a:t>I call the Figures + Captions ‘Strategic point # 3’</a:t>
            </a:r>
          </a:p>
        </p:txBody>
      </p:sp>
      <p:sp>
        <p:nvSpPr>
          <p:cNvPr id="4" name="Vertical Scroll 3"/>
          <p:cNvSpPr/>
          <p:nvPr/>
        </p:nvSpPr>
        <p:spPr>
          <a:xfrm>
            <a:off x="2987824" y="2564904"/>
            <a:ext cx="2808312" cy="3456384"/>
          </a:xfrm>
          <a:prstGeom prst="verticalScroll">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Box 4"/>
          <p:cNvSpPr txBox="1"/>
          <p:nvPr/>
        </p:nvSpPr>
        <p:spPr>
          <a:xfrm>
            <a:off x="3419872" y="3212976"/>
            <a:ext cx="2088232" cy="369332"/>
          </a:xfrm>
          <a:prstGeom prst="rect">
            <a:avLst/>
          </a:prstGeom>
          <a:noFill/>
        </p:spPr>
        <p:txBody>
          <a:bodyPr wrap="square" rtlCol="0">
            <a:spAutoFit/>
          </a:bodyPr>
          <a:lstStyle/>
          <a:p>
            <a:pPr marL="285750" indent="-285750"/>
            <a:r>
              <a:rPr lang="en-AU" b="1" dirty="0">
                <a:solidFill>
                  <a:srgbClr val="FF0000"/>
                </a:solidFill>
              </a:rPr>
              <a:t>Strategic point # 1</a:t>
            </a:r>
          </a:p>
        </p:txBody>
      </p:sp>
      <p:sp>
        <p:nvSpPr>
          <p:cNvPr id="6" name="TextBox 5"/>
          <p:cNvSpPr txBox="1"/>
          <p:nvPr/>
        </p:nvSpPr>
        <p:spPr>
          <a:xfrm>
            <a:off x="3419872" y="4149080"/>
            <a:ext cx="2088232" cy="369332"/>
          </a:xfrm>
          <a:prstGeom prst="rect">
            <a:avLst/>
          </a:prstGeom>
          <a:noFill/>
        </p:spPr>
        <p:txBody>
          <a:bodyPr wrap="square" rtlCol="0">
            <a:spAutoFit/>
          </a:bodyPr>
          <a:lstStyle/>
          <a:p>
            <a:pPr marL="285750" indent="-285750"/>
            <a:r>
              <a:rPr lang="en-AU" b="1" dirty="0">
                <a:solidFill>
                  <a:srgbClr val="FF0000"/>
                </a:solidFill>
              </a:rPr>
              <a:t>Strategic point # 2</a:t>
            </a:r>
          </a:p>
        </p:txBody>
      </p:sp>
      <p:cxnSp>
        <p:nvCxnSpPr>
          <p:cNvPr id="7" name="Straight Arrow Connector 6"/>
          <p:cNvCxnSpPr/>
          <p:nvPr/>
        </p:nvCxnSpPr>
        <p:spPr>
          <a:xfrm>
            <a:off x="5436096" y="3401290"/>
            <a:ext cx="648072" cy="1588"/>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436096" y="4351249"/>
            <a:ext cx="648072" cy="1588"/>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111878" y="3071693"/>
            <a:ext cx="1728192" cy="646331"/>
          </a:xfrm>
          <a:prstGeom prst="rect">
            <a:avLst/>
          </a:prstGeom>
          <a:noFill/>
        </p:spPr>
        <p:txBody>
          <a:bodyPr wrap="square" rtlCol="0">
            <a:spAutoFit/>
          </a:bodyPr>
          <a:lstStyle/>
          <a:p>
            <a:r>
              <a:rPr lang="en-AU" dirty="0"/>
              <a:t>Introduction-last paragraph</a:t>
            </a:r>
          </a:p>
        </p:txBody>
      </p:sp>
      <p:sp>
        <p:nvSpPr>
          <p:cNvPr id="10" name="TextBox 9"/>
          <p:cNvSpPr txBox="1"/>
          <p:nvPr/>
        </p:nvSpPr>
        <p:spPr>
          <a:xfrm>
            <a:off x="6142320" y="4154736"/>
            <a:ext cx="2246103" cy="369332"/>
          </a:xfrm>
          <a:prstGeom prst="rect">
            <a:avLst/>
          </a:prstGeom>
          <a:noFill/>
        </p:spPr>
        <p:txBody>
          <a:bodyPr wrap="square" rtlCol="0">
            <a:spAutoFit/>
          </a:bodyPr>
          <a:lstStyle/>
          <a:p>
            <a:r>
              <a:rPr lang="en-AU" dirty="0"/>
              <a:t>Principles of System</a:t>
            </a:r>
          </a:p>
        </p:txBody>
      </p:sp>
      <p:sp>
        <p:nvSpPr>
          <p:cNvPr id="11" name="TextBox 10"/>
          <p:cNvSpPr txBox="1"/>
          <p:nvPr/>
        </p:nvSpPr>
        <p:spPr>
          <a:xfrm>
            <a:off x="3433728" y="4976887"/>
            <a:ext cx="2088232" cy="369332"/>
          </a:xfrm>
          <a:prstGeom prst="rect">
            <a:avLst/>
          </a:prstGeom>
          <a:noFill/>
        </p:spPr>
        <p:txBody>
          <a:bodyPr wrap="square" rtlCol="0">
            <a:spAutoFit/>
          </a:bodyPr>
          <a:lstStyle/>
          <a:p>
            <a:pPr marL="285750" indent="-285750"/>
            <a:r>
              <a:rPr lang="en-AU" b="1" dirty="0">
                <a:solidFill>
                  <a:srgbClr val="FF0000"/>
                </a:solidFill>
              </a:rPr>
              <a:t>Strategic point # 3</a:t>
            </a:r>
          </a:p>
        </p:txBody>
      </p:sp>
      <p:cxnSp>
        <p:nvCxnSpPr>
          <p:cNvPr id="12" name="Straight Arrow Connector 11"/>
          <p:cNvCxnSpPr/>
          <p:nvPr/>
        </p:nvCxnSpPr>
        <p:spPr>
          <a:xfrm>
            <a:off x="5449952" y="5179056"/>
            <a:ext cx="648072" cy="1588"/>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156176" y="4982543"/>
            <a:ext cx="2246103" cy="369332"/>
          </a:xfrm>
          <a:prstGeom prst="rect">
            <a:avLst/>
          </a:prstGeom>
          <a:noFill/>
        </p:spPr>
        <p:txBody>
          <a:bodyPr wrap="square" rtlCol="0">
            <a:spAutoFit/>
          </a:bodyPr>
          <a:lstStyle/>
          <a:p>
            <a:r>
              <a:rPr lang="en-AU" dirty="0"/>
              <a:t>Figures + Captions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5010987" cy="646331"/>
          </a:xfrm>
          <a:prstGeom prst="rect">
            <a:avLst/>
          </a:prstGeom>
          <a:noFill/>
        </p:spPr>
        <p:txBody>
          <a:bodyPr wrap="none" rtlCol="0">
            <a:spAutoFit/>
          </a:bodyPr>
          <a:lstStyle/>
          <a:p>
            <a:pPr>
              <a:spcBef>
                <a:spcPts val="600"/>
              </a:spcBef>
            </a:pPr>
            <a:r>
              <a:rPr lang="en-AU" sz="3600" b="1" dirty="0">
                <a:solidFill>
                  <a:srgbClr val="0000FF"/>
                </a:solidFill>
              </a:rPr>
              <a:t>B9. Results &amp; Discussions</a:t>
            </a:r>
          </a:p>
        </p:txBody>
      </p:sp>
      <p:sp>
        <p:nvSpPr>
          <p:cNvPr id="4" name="TextBox 3"/>
          <p:cNvSpPr txBox="1"/>
          <p:nvPr/>
        </p:nvSpPr>
        <p:spPr>
          <a:xfrm>
            <a:off x="251520" y="3212976"/>
            <a:ext cx="3376609" cy="369332"/>
          </a:xfrm>
          <a:prstGeom prst="rect">
            <a:avLst/>
          </a:prstGeom>
          <a:noFill/>
        </p:spPr>
        <p:txBody>
          <a:bodyPr wrap="square" rtlCol="0">
            <a:spAutoFit/>
          </a:bodyPr>
          <a:lstStyle/>
          <a:p>
            <a:pPr marL="285750" indent="-285750">
              <a:buFont typeface="Arial" pitchFamily="34" charset="0"/>
              <a:buChar char="•"/>
            </a:pPr>
            <a:r>
              <a:rPr lang="en-AU" b="1" dirty="0"/>
              <a:t>Write it as a continuous story</a:t>
            </a:r>
          </a:p>
        </p:txBody>
      </p:sp>
      <p:sp>
        <p:nvSpPr>
          <p:cNvPr id="11" name="Rounded Rectangle 10"/>
          <p:cNvSpPr/>
          <p:nvPr/>
        </p:nvSpPr>
        <p:spPr>
          <a:xfrm>
            <a:off x="4472282" y="778559"/>
            <a:ext cx="2808312" cy="136815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ounded Rectangle 13"/>
          <p:cNvSpPr/>
          <p:nvPr/>
        </p:nvSpPr>
        <p:spPr>
          <a:xfrm>
            <a:off x="4427984" y="2996952"/>
            <a:ext cx="2808312" cy="136815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ounded Rectangle 15"/>
          <p:cNvSpPr/>
          <p:nvPr/>
        </p:nvSpPr>
        <p:spPr>
          <a:xfrm>
            <a:off x="4400274" y="5226793"/>
            <a:ext cx="2808312" cy="136815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TextBox 16"/>
          <p:cNvSpPr txBox="1"/>
          <p:nvPr/>
        </p:nvSpPr>
        <p:spPr>
          <a:xfrm>
            <a:off x="5336378" y="1282615"/>
            <a:ext cx="1152128" cy="369332"/>
          </a:xfrm>
          <a:prstGeom prst="rect">
            <a:avLst/>
          </a:prstGeom>
          <a:noFill/>
        </p:spPr>
        <p:txBody>
          <a:bodyPr wrap="square" rtlCol="0">
            <a:spAutoFit/>
          </a:bodyPr>
          <a:lstStyle/>
          <a:p>
            <a:r>
              <a:rPr lang="en-AU" b="1" dirty="0"/>
              <a:t>Figure 1</a:t>
            </a:r>
          </a:p>
        </p:txBody>
      </p:sp>
      <p:sp>
        <p:nvSpPr>
          <p:cNvPr id="18" name="TextBox 17"/>
          <p:cNvSpPr txBox="1"/>
          <p:nvPr/>
        </p:nvSpPr>
        <p:spPr>
          <a:xfrm>
            <a:off x="5264370" y="3514863"/>
            <a:ext cx="1152128" cy="369332"/>
          </a:xfrm>
          <a:prstGeom prst="rect">
            <a:avLst/>
          </a:prstGeom>
          <a:noFill/>
        </p:spPr>
        <p:txBody>
          <a:bodyPr wrap="square" rtlCol="0">
            <a:spAutoFit/>
          </a:bodyPr>
          <a:lstStyle/>
          <a:p>
            <a:r>
              <a:rPr lang="en-AU" b="1" dirty="0"/>
              <a:t>Figure 2</a:t>
            </a:r>
          </a:p>
        </p:txBody>
      </p:sp>
      <p:sp>
        <p:nvSpPr>
          <p:cNvPr id="19" name="TextBox 18"/>
          <p:cNvSpPr txBox="1"/>
          <p:nvPr/>
        </p:nvSpPr>
        <p:spPr>
          <a:xfrm>
            <a:off x="5264370" y="5702813"/>
            <a:ext cx="1152128" cy="369332"/>
          </a:xfrm>
          <a:prstGeom prst="rect">
            <a:avLst/>
          </a:prstGeom>
          <a:noFill/>
        </p:spPr>
        <p:txBody>
          <a:bodyPr wrap="square" rtlCol="0">
            <a:spAutoFit/>
          </a:bodyPr>
          <a:lstStyle/>
          <a:p>
            <a:r>
              <a:rPr lang="en-AU" b="1" dirty="0"/>
              <a:t>Figure 3</a:t>
            </a:r>
          </a:p>
        </p:txBody>
      </p:sp>
      <p:sp>
        <p:nvSpPr>
          <p:cNvPr id="20" name="Flowchart: Extract 19"/>
          <p:cNvSpPr/>
          <p:nvPr/>
        </p:nvSpPr>
        <p:spPr>
          <a:xfrm>
            <a:off x="5408386" y="2218719"/>
            <a:ext cx="504056" cy="720080"/>
          </a:xfrm>
          <a:prstGeom prst="flowChartExtract">
            <a:avLst/>
          </a:prstGeom>
          <a:solidFill>
            <a:srgbClr val="FF0000"/>
          </a:solidFill>
          <a:ln w="285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solidFill>
                <a:schemeClr val="tx1"/>
              </a:solidFill>
            </a:endParaRPr>
          </a:p>
        </p:txBody>
      </p:sp>
      <p:sp>
        <p:nvSpPr>
          <p:cNvPr id="21" name="Flowchart: Extract 20"/>
          <p:cNvSpPr/>
          <p:nvPr/>
        </p:nvSpPr>
        <p:spPr>
          <a:xfrm rot="10800000">
            <a:off x="5802080" y="2218719"/>
            <a:ext cx="504056" cy="720080"/>
          </a:xfrm>
          <a:prstGeom prst="flowChartExtract">
            <a:avLst/>
          </a:prstGeom>
          <a:solidFill>
            <a:srgbClr val="FF0000"/>
          </a:solidFill>
          <a:ln w="285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solidFill>
                <a:schemeClr val="tx1"/>
              </a:solidFill>
            </a:endParaRPr>
          </a:p>
        </p:txBody>
      </p:sp>
      <p:sp>
        <p:nvSpPr>
          <p:cNvPr id="22" name="Flowchart: Extract 21"/>
          <p:cNvSpPr/>
          <p:nvPr/>
        </p:nvSpPr>
        <p:spPr>
          <a:xfrm>
            <a:off x="5336378" y="4450967"/>
            <a:ext cx="504056" cy="720080"/>
          </a:xfrm>
          <a:prstGeom prst="flowChartExtract">
            <a:avLst/>
          </a:prstGeom>
          <a:solidFill>
            <a:srgbClr val="FF0000"/>
          </a:solidFill>
          <a:ln w="285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solidFill>
                <a:schemeClr val="tx1"/>
              </a:solidFill>
            </a:endParaRPr>
          </a:p>
        </p:txBody>
      </p:sp>
      <p:sp>
        <p:nvSpPr>
          <p:cNvPr id="23" name="Flowchart: Extract 22"/>
          <p:cNvSpPr/>
          <p:nvPr/>
        </p:nvSpPr>
        <p:spPr>
          <a:xfrm rot="10800000">
            <a:off x="5730072" y="4450967"/>
            <a:ext cx="504056" cy="720080"/>
          </a:xfrm>
          <a:prstGeom prst="flowChartExtract">
            <a:avLst/>
          </a:prstGeom>
          <a:solidFill>
            <a:srgbClr val="FF0000"/>
          </a:solidFill>
          <a:ln w="285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solidFill>
                <a:schemeClr val="tx1"/>
              </a:solidFill>
            </a:endParaRPr>
          </a:p>
        </p:txBody>
      </p:sp>
      <p:sp>
        <p:nvSpPr>
          <p:cNvPr id="24" name="TextBox 23"/>
          <p:cNvSpPr txBox="1"/>
          <p:nvPr/>
        </p:nvSpPr>
        <p:spPr>
          <a:xfrm>
            <a:off x="6397177" y="2276872"/>
            <a:ext cx="2423295" cy="646331"/>
          </a:xfrm>
          <a:prstGeom prst="rect">
            <a:avLst/>
          </a:prstGeom>
          <a:noFill/>
        </p:spPr>
        <p:txBody>
          <a:bodyPr wrap="square" rtlCol="0">
            <a:spAutoFit/>
          </a:bodyPr>
          <a:lstStyle/>
          <a:p>
            <a:pPr indent="263525">
              <a:buFont typeface="Wingdings" pitchFamily="2" charset="2"/>
              <a:buChar char="Ø"/>
            </a:pPr>
            <a:r>
              <a:rPr lang="en-AU" dirty="0"/>
              <a:t>Conclude each figure</a:t>
            </a:r>
          </a:p>
          <a:p>
            <a:pPr indent="263525">
              <a:buFont typeface="Wingdings" pitchFamily="2" charset="2"/>
              <a:buChar char="Ø"/>
            </a:pPr>
            <a:r>
              <a:rPr lang="en-AU" dirty="0"/>
              <a:t> Make connections </a:t>
            </a:r>
          </a:p>
        </p:txBody>
      </p:sp>
      <p:sp>
        <p:nvSpPr>
          <p:cNvPr id="25" name="TextBox 24"/>
          <p:cNvSpPr txBox="1"/>
          <p:nvPr/>
        </p:nvSpPr>
        <p:spPr>
          <a:xfrm>
            <a:off x="6516216" y="4437112"/>
            <a:ext cx="2423295" cy="646331"/>
          </a:xfrm>
          <a:prstGeom prst="rect">
            <a:avLst/>
          </a:prstGeom>
          <a:noFill/>
        </p:spPr>
        <p:txBody>
          <a:bodyPr wrap="square" rtlCol="0">
            <a:spAutoFit/>
          </a:bodyPr>
          <a:lstStyle/>
          <a:p>
            <a:pPr indent="263525">
              <a:buFont typeface="Wingdings" pitchFamily="2" charset="2"/>
              <a:buChar char="Ø"/>
            </a:pPr>
            <a:r>
              <a:rPr lang="en-AU" dirty="0"/>
              <a:t>Conclude each figure</a:t>
            </a:r>
          </a:p>
          <a:p>
            <a:pPr indent="263525">
              <a:buFont typeface="Wingdings" pitchFamily="2" charset="2"/>
              <a:buChar char="Ø"/>
            </a:pPr>
            <a:r>
              <a:rPr lang="en-AU" dirty="0"/>
              <a:t> Make connections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72" y="0"/>
            <a:ext cx="4066819" cy="646331"/>
          </a:xfrm>
          <a:prstGeom prst="rect">
            <a:avLst/>
          </a:prstGeom>
          <a:noFill/>
        </p:spPr>
        <p:txBody>
          <a:bodyPr wrap="none" rtlCol="0">
            <a:spAutoFit/>
          </a:bodyPr>
          <a:lstStyle/>
          <a:p>
            <a:pPr>
              <a:spcBef>
                <a:spcPts val="600"/>
              </a:spcBef>
            </a:pPr>
            <a:r>
              <a:rPr lang="en-AU" sz="3600" b="1" dirty="0">
                <a:solidFill>
                  <a:srgbClr val="0000FF"/>
                </a:solidFill>
              </a:rPr>
              <a:t>B10. Supplementary</a:t>
            </a:r>
          </a:p>
        </p:txBody>
      </p:sp>
      <p:sp>
        <p:nvSpPr>
          <p:cNvPr id="3" name="TextBox 2"/>
          <p:cNvSpPr txBox="1"/>
          <p:nvPr/>
        </p:nvSpPr>
        <p:spPr>
          <a:xfrm>
            <a:off x="611560" y="1124744"/>
            <a:ext cx="4680520" cy="369332"/>
          </a:xfrm>
          <a:prstGeom prst="rect">
            <a:avLst/>
          </a:prstGeom>
          <a:noFill/>
        </p:spPr>
        <p:txBody>
          <a:bodyPr wrap="square" rtlCol="0">
            <a:spAutoFit/>
          </a:bodyPr>
          <a:lstStyle/>
          <a:p>
            <a:pPr marL="285750" indent="-285750">
              <a:buFont typeface="Arial" pitchFamily="34" charset="0"/>
              <a:buChar char="•"/>
            </a:pPr>
            <a:r>
              <a:rPr lang="en-AU" b="1" dirty="0"/>
              <a:t>Do not deprive yourself of supplementary !</a:t>
            </a:r>
          </a:p>
        </p:txBody>
      </p:sp>
      <p:sp>
        <p:nvSpPr>
          <p:cNvPr id="4" name="TextBox 3"/>
          <p:cNvSpPr txBox="1"/>
          <p:nvPr/>
        </p:nvSpPr>
        <p:spPr>
          <a:xfrm>
            <a:off x="611560" y="1879395"/>
            <a:ext cx="4127092" cy="369332"/>
          </a:xfrm>
          <a:prstGeom prst="rect">
            <a:avLst/>
          </a:prstGeom>
          <a:noFill/>
        </p:spPr>
        <p:txBody>
          <a:bodyPr wrap="none" rtlCol="0">
            <a:spAutoFit/>
          </a:bodyPr>
          <a:lstStyle/>
          <a:p>
            <a:pPr marL="285750" indent="-285750">
              <a:buFont typeface="Arial" pitchFamily="34" charset="0"/>
              <a:buChar char="•"/>
            </a:pPr>
            <a:r>
              <a:rPr lang="en-AU" b="1" dirty="0"/>
              <a:t>Your paper should be the tip of the ice</a:t>
            </a:r>
          </a:p>
        </p:txBody>
      </p:sp>
      <p:sp>
        <p:nvSpPr>
          <p:cNvPr id="5" name="Rectangle 4"/>
          <p:cNvSpPr/>
          <p:nvPr/>
        </p:nvSpPr>
        <p:spPr>
          <a:xfrm>
            <a:off x="611560" y="2564904"/>
            <a:ext cx="4320480" cy="369332"/>
          </a:xfrm>
          <a:prstGeom prst="rect">
            <a:avLst/>
          </a:prstGeom>
        </p:spPr>
        <p:txBody>
          <a:bodyPr wrap="square">
            <a:spAutoFit/>
          </a:bodyPr>
          <a:lstStyle/>
          <a:p>
            <a:pPr marL="285750" indent="-285750">
              <a:buFont typeface="Arial" pitchFamily="34" charset="0"/>
              <a:buChar char="•"/>
            </a:pPr>
            <a:r>
              <a:rPr lang="en-AU" b="1" dirty="0"/>
              <a:t>Put boring stuff in the supplementary !</a:t>
            </a:r>
          </a:p>
        </p:txBody>
      </p:sp>
    </p:spTree>
    <p:extLst>
      <p:ext uri="{BB962C8B-B14F-4D97-AF65-F5344CB8AC3E}">
        <p14:creationId xmlns:p14="http://schemas.microsoft.com/office/powerpoint/2010/main" val="32878636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72" y="0"/>
            <a:ext cx="6387133" cy="646331"/>
          </a:xfrm>
          <a:prstGeom prst="rect">
            <a:avLst/>
          </a:prstGeom>
          <a:noFill/>
        </p:spPr>
        <p:txBody>
          <a:bodyPr wrap="none" rtlCol="0">
            <a:spAutoFit/>
          </a:bodyPr>
          <a:lstStyle/>
          <a:p>
            <a:pPr>
              <a:spcBef>
                <a:spcPts val="600"/>
              </a:spcBef>
            </a:pPr>
            <a:r>
              <a:rPr lang="en-AU" sz="3600" b="1" dirty="0">
                <a:solidFill>
                  <a:srgbClr val="0000FF"/>
                </a:solidFill>
              </a:rPr>
              <a:t>B10. Supplementary−Example 1:</a:t>
            </a:r>
          </a:p>
        </p:txBody>
      </p:sp>
      <p:sp>
        <p:nvSpPr>
          <p:cNvPr id="3" name="Rectangle 2"/>
          <p:cNvSpPr>
            <a:spLocks noChangeArrowheads="1"/>
          </p:cNvSpPr>
          <p:nvPr/>
        </p:nvSpPr>
        <p:spPr bwMode="auto">
          <a:xfrm>
            <a:off x="0" y="3512041"/>
            <a:ext cx="2915816"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itchFamily="2" charset="2"/>
              <a:buChar char="Ø"/>
              <a:tabLst/>
            </a:pPr>
            <a:r>
              <a:rPr lang="en-US" dirty="0">
                <a:solidFill>
                  <a:srgbClr val="0000FF"/>
                </a:solidFill>
                <a:latin typeface="+mj-lt"/>
                <a:ea typeface="Calibri" pitchFamily="34" charset="0"/>
                <a:cs typeface="Calibri" pitchFamily="34" charset="0"/>
              </a:rPr>
              <a:t>HIV-infected T cells are migratory vehicles for viral dissemination</a:t>
            </a:r>
          </a:p>
          <a:p>
            <a:pPr marR="0" lvl="0" indent="265113"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mj-lt"/>
                <a:cs typeface="Arial" charset="0"/>
              </a:rPr>
              <a:t>Nature, 2012, 490, </a:t>
            </a:r>
            <a:r>
              <a:rPr kumimoji="0" lang="en-US" sz="1600" b="0" i="0" u="none" strike="noStrike" cap="none" normalizeH="0" baseline="0" dirty="0">
                <a:ln>
                  <a:noFill/>
                </a:ln>
                <a:solidFill>
                  <a:srgbClr val="FF0000"/>
                </a:solidFill>
                <a:effectLst/>
                <a:latin typeface="+mj-lt"/>
                <a:cs typeface="Arial" charset="0"/>
              </a:rPr>
              <a:t>283–287</a:t>
            </a:r>
          </a:p>
        </p:txBody>
      </p:sp>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8531" t="15728" r="38896" b="15086"/>
          <a:stretch/>
        </p:blipFill>
        <p:spPr bwMode="auto">
          <a:xfrm>
            <a:off x="2915816" y="908720"/>
            <a:ext cx="6228184" cy="5122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36218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647" y="2704"/>
            <a:ext cx="7222683" cy="646331"/>
          </a:xfrm>
          <a:prstGeom prst="rect">
            <a:avLst/>
          </a:prstGeom>
          <a:noFill/>
        </p:spPr>
        <p:txBody>
          <a:bodyPr wrap="none" rtlCol="0">
            <a:spAutoFit/>
          </a:bodyPr>
          <a:lstStyle/>
          <a:p>
            <a:pPr>
              <a:spcBef>
                <a:spcPts val="600"/>
              </a:spcBef>
            </a:pPr>
            <a:r>
              <a:rPr lang="en-AU" sz="3600" b="1" dirty="0">
                <a:solidFill>
                  <a:srgbClr val="0000FF"/>
                </a:solidFill>
              </a:rPr>
              <a:t>B11. Conclusions </a:t>
            </a:r>
            <a:r>
              <a:rPr lang="en-AU" sz="3600" b="1" dirty="0">
                <a:solidFill>
                  <a:srgbClr val="FF0000"/>
                </a:solidFill>
              </a:rPr>
              <a:t>+ Future directions </a:t>
            </a:r>
          </a:p>
        </p:txBody>
      </p:sp>
      <p:sp>
        <p:nvSpPr>
          <p:cNvPr id="3" name="TextBox 2"/>
          <p:cNvSpPr txBox="1"/>
          <p:nvPr/>
        </p:nvSpPr>
        <p:spPr>
          <a:xfrm>
            <a:off x="467544" y="1340768"/>
            <a:ext cx="3816424" cy="369332"/>
          </a:xfrm>
          <a:prstGeom prst="rect">
            <a:avLst/>
          </a:prstGeom>
          <a:noFill/>
        </p:spPr>
        <p:txBody>
          <a:bodyPr wrap="square" rtlCol="0">
            <a:spAutoFit/>
          </a:bodyPr>
          <a:lstStyle/>
          <a:p>
            <a:pPr marL="285750" indent="-285750">
              <a:buFont typeface="Arial" pitchFamily="34" charset="0"/>
              <a:buChar char="•"/>
            </a:pPr>
            <a:r>
              <a:rPr lang="en-AU" b="1" dirty="0"/>
              <a:t>Should have a triangular structure</a:t>
            </a:r>
          </a:p>
        </p:txBody>
      </p:sp>
      <p:sp>
        <p:nvSpPr>
          <p:cNvPr id="4" name="Rectangle 3"/>
          <p:cNvSpPr/>
          <p:nvPr/>
        </p:nvSpPr>
        <p:spPr>
          <a:xfrm>
            <a:off x="467544" y="2060848"/>
            <a:ext cx="3744416" cy="646331"/>
          </a:xfrm>
          <a:prstGeom prst="rect">
            <a:avLst/>
          </a:prstGeom>
        </p:spPr>
        <p:txBody>
          <a:bodyPr wrap="square">
            <a:spAutoFit/>
          </a:bodyPr>
          <a:lstStyle/>
          <a:p>
            <a:pPr marL="285750" indent="-285750">
              <a:buFont typeface="Arial" pitchFamily="34" charset="0"/>
              <a:buChar char="•"/>
            </a:pPr>
            <a:r>
              <a:rPr lang="en-AU" b="1" dirty="0"/>
              <a:t>Take advantage of bullets or numbers to summarise your work</a:t>
            </a:r>
          </a:p>
        </p:txBody>
      </p:sp>
      <p:sp>
        <p:nvSpPr>
          <p:cNvPr id="5" name="Isosceles Triangle 4"/>
          <p:cNvSpPr/>
          <p:nvPr/>
        </p:nvSpPr>
        <p:spPr>
          <a:xfrm>
            <a:off x="4070228" y="1124744"/>
            <a:ext cx="4985066" cy="4752528"/>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 name="Straight Connector 5"/>
          <p:cNvCxnSpPr/>
          <p:nvPr/>
        </p:nvCxnSpPr>
        <p:spPr>
          <a:xfrm>
            <a:off x="4860032" y="4396462"/>
            <a:ext cx="3384376" cy="0"/>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344308" y="5949280"/>
            <a:ext cx="1368152" cy="369332"/>
          </a:xfrm>
          <a:prstGeom prst="rect">
            <a:avLst/>
          </a:prstGeom>
          <a:noFill/>
        </p:spPr>
        <p:txBody>
          <a:bodyPr wrap="square" rtlCol="0">
            <a:spAutoFit/>
          </a:bodyPr>
          <a:lstStyle/>
          <a:p>
            <a:r>
              <a:rPr lang="en-AU" dirty="0"/>
              <a:t>200 words</a:t>
            </a:r>
          </a:p>
        </p:txBody>
      </p:sp>
      <p:sp>
        <p:nvSpPr>
          <p:cNvPr id="8" name="TextBox 7"/>
          <p:cNvSpPr txBox="1"/>
          <p:nvPr/>
        </p:nvSpPr>
        <p:spPr>
          <a:xfrm>
            <a:off x="5050593" y="4653136"/>
            <a:ext cx="3024336" cy="923330"/>
          </a:xfrm>
          <a:prstGeom prst="rect">
            <a:avLst/>
          </a:prstGeom>
          <a:noFill/>
        </p:spPr>
        <p:txBody>
          <a:bodyPr wrap="square" rtlCol="0">
            <a:spAutoFit/>
          </a:bodyPr>
          <a:lstStyle/>
          <a:p>
            <a:pPr algn="ctr"/>
            <a:r>
              <a:rPr lang="en-AU" b="1" dirty="0"/>
              <a:t>Future work: </a:t>
            </a:r>
          </a:p>
          <a:p>
            <a:pPr algn="ctr"/>
            <a:r>
              <a:rPr lang="en-AU" dirty="0"/>
              <a:t>What can be done by others ?</a:t>
            </a:r>
          </a:p>
          <a:p>
            <a:pPr algn="ctr"/>
            <a:r>
              <a:rPr lang="en-AU" dirty="0"/>
              <a:t> 50-75 words</a:t>
            </a:r>
          </a:p>
        </p:txBody>
      </p:sp>
      <p:sp>
        <p:nvSpPr>
          <p:cNvPr id="10" name="TextBox 9"/>
          <p:cNvSpPr txBox="1"/>
          <p:nvPr/>
        </p:nvSpPr>
        <p:spPr>
          <a:xfrm>
            <a:off x="5229034" y="3140968"/>
            <a:ext cx="2664296" cy="923330"/>
          </a:xfrm>
          <a:prstGeom prst="rect">
            <a:avLst/>
          </a:prstGeom>
          <a:noFill/>
        </p:spPr>
        <p:txBody>
          <a:bodyPr wrap="square" rtlCol="0">
            <a:spAutoFit/>
          </a:bodyPr>
          <a:lstStyle/>
          <a:p>
            <a:pPr algn="ctr"/>
            <a:r>
              <a:rPr lang="en-AU" b="1" dirty="0"/>
              <a:t>Your work: </a:t>
            </a:r>
          </a:p>
          <a:p>
            <a:pPr algn="ctr"/>
            <a:r>
              <a:rPr lang="en-AU" dirty="0"/>
              <a:t>Summarise your findings </a:t>
            </a:r>
          </a:p>
          <a:p>
            <a:pPr algn="ctr"/>
            <a:r>
              <a:rPr lang="en-AU" dirty="0"/>
              <a:t>125-150 words</a:t>
            </a:r>
          </a:p>
        </p:txBody>
      </p:sp>
      <p:sp>
        <p:nvSpPr>
          <p:cNvPr id="11" name="Rectangle 10"/>
          <p:cNvSpPr/>
          <p:nvPr/>
        </p:nvSpPr>
        <p:spPr>
          <a:xfrm>
            <a:off x="465420" y="2817802"/>
            <a:ext cx="3312368" cy="646331"/>
          </a:xfrm>
          <a:prstGeom prst="rect">
            <a:avLst/>
          </a:prstGeom>
        </p:spPr>
        <p:txBody>
          <a:bodyPr wrap="square">
            <a:spAutoFit/>
          </a:bodyPr>
          <a:lstStyle/>
          <a:p>
            <a:pPr marL="285750" indent="-285750">
              <a:buFont typeface="Arial" pitchFamily="34" charset="0"/>
              <a:buChar char="•"/>
            </a:pPr>
            <a:r>
              <a:rPr lang="en-AU" b="1" dirty="0"/>
              <a:t>Be a dreamer when talking about the future directions</a:t>
            </a:r>
          </a:p>
        </p:txBody>
      </p:sp>
      <p:sp>
        <p:nvSpPr>
          <p:cNvPr id="13" name="Rectangle 12"/>
          <p:cNvSpPr/>
          <p:nvPr/>
        </p:nvSpPr>
        <p:spPr>
          <a:xfrm>
            <a:off x="459567" y="3645024"/>
            <a:ext cx="4081990" cy="646331"/>
          </a:xfrm>
          <a:prstGeom prst="rect">
            <a:avLst/>
          </a:prstGeom>
        </p:spPr>
        <p:txBody>
          <a:bodyPr wrap="square">
            <a:spAutoFit/>
          </a:bodyPr>
          <a:lstStyle/>
          <a:p>
            <a:pPr marL="285750" indent="-285750">
              <a:buFont typeface="Arial" pitchFamily="34" charset="0"/>
              <a:buChar char="•"/>
            </a:pPr>
            <a:r>
              <a:rPr lang="en-AU" b="1" dirty="0"/>
              <a:t>It should be interesting for other researchers</a:t>
            </a:r>
          </a:p>
        </p:txBody>
      </p:sp>
      <p:sp>
        <p:nvSpPr>
          <p:cNvPr id="14" name="Rectangle 13"/>
          <p:cNvSpPr/>
          <p:nvPr/>
        </p:nvSpPr>
        <p:spPr>
          <a:xfrm>
            <a:off x="464811" y="4437112"/>
            <a:ext cx="3819157" cy="923330"/>
          </a:xfrm>
          <a:prstGeom prst="rect">
            <a:avLst/>
          </a:prstGeom>
        </p:spPr>
        <p:txBody>
          <a:bodyPr wrap="square">
            <a:spAutoFit/>
          </a:bodyPr>
          <a:lstStyle/>
          <a:p>
            <a:pPr marL="285750" indent="-285750">
              <a:buFont typeface="Arial" pitchFamily="34" charset="0"/>
              <a:buChar char="•"/>
            </a:pPr>
            <a:r>
              <a:rPr lang="en-AU" b="1" dirty="0"/>
              <a:t>It should explain how the people from other fields can be benefited from your work</a:t>
            </a:r>
          </a:p>
        </p:txBody>
      </p:sp>
    </p:spTree>
    <p:extLst>
      <p:ext uri="{BB962C8B-B14F-4D97-AF65-F5344CB8AC3E}">
        <p14:creationId xmlns:p14="http://schemas.microsoft.com/office/powerpoint/2010/main" val="31095381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3647" y="2704"/>
            <a:ext cx="7118487" cy="1831271"/>
          </a:xfrm>
          <a:prstGeom prst="rect">
            <a:avLst/>
          </a:prstGeom>
          <a:noFill/>
        </p:spPr>
        <p:txBody>
          <a:bodyPr wrap="none" rtlCol="0">
            <a:spAutoFit/>
          </a:bodyPr>
          <a:lstStyle/>
          <a:p>
            <a:pPr>
              <a:spcBef>
                <a:spcPts val="600"/>
              </a:spcBef>
            </a:pPr>
            <a:r>
              <a:rPr lang="en-AU" sz="3600" b="1" dirty="0">
                <a:solidFill>
                  <a:srgbClr val="0000FF"/>
                </a:solidFill>
              </a:rPr>
              <a:t>B11. Conclusions </a:t>
            </a:r>
            <a:r>
              <a:rPr lang="en-AU" sz="3600" b="1" dirty="0">
                <a:solidFill>
                  <a:srgbClr val="FF0000"/>
                </a:solidFill>
              </a:rPr>
              <a:t>+ Future directions</a:t>
            </a:r>
            <a:br>
              <a:rPr lang="en-AU" sz="3600" b="1" dirty="0">
                <a:solidFill>
                  <a:srgbClr val="FF0000"/>
                </a:solidFill>
              </a:rPr>
            </a:br>
            <a:r>
              <a:rPr lang="en-AU" sz="3600" b="1" dirty="0">
                <a:solidFill>
                  <a:srgbClr val="0000FF"/>
                </a:solidFill>
              </a:rPr>
              <a:t>−Example 1:</a:t>
            </a:r>
          </a:p>
          <a:p>
            <a:pPr>
              <a:spcBef>
                <a:spcPts val="600"/>
              </a:spcBef>
            </a:pPr>
            <a:r>
              <a:rPr lang="en-AU" sz="3600" b="1" dirty="0">
                <a:solidFill>
                  <a:srgbClr val="FF0000"/>
                </a:solidFill>
              </a:rPr>
              <a:t> </a:t>
            </a:r>
          </a:p>
        </p:txBody>
      </p:sp>
      <p:grpSp>
        <p:nvGrpSpPr>
          <p:cNvPr id="2" name="Group 1"/>
          <p:cNvGrpSpPr/>
          <p:nvPr/>
        </p:nvGrpSpPr>
        <p:grpSpPr>
          <a:xfrm>
            <a:off x="3131840" y="883811"/>
            <a:ext cx="5615944" cy="4617738"/>
            <a:chOff x="387069" y="836713"/>
            <a:chExt cx="5588467" cy="4396711"/>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836713"/>
              <a:ext cx="5580000" cy="3639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7712"/>
            <a:stretch/>
          </p:blipFill>
          <p:spPr bwMode="auto">
            <a:xfrm>
              <a:off x="387069" y="4495798"/>
              <a:ext cx="5580000" cy="737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 name="Rectangle 2"/>
          <p:cNvSpPr/>
          <p:nvPr/>
        </p:nvSpPr>
        <p:spPr>
          <a:xfrm>
            <a:off x="2875557" y="5501549"/>
            <a:ext cx="6120000" cy="830997"/>
          </a:xfrm>
          <a:prstGeom prst="rect">
            <a:avLst/>
          </a:prstGeom>
        </p:spPr>
        <p:txBody>
          <a:bodyPr wrap="square">
            <a:spAutoFit/>
          </a:bodyPr>
          <a:lstStyle/>
          <a:p>
            <a:pPr marL="285750" indent="-285750">
              <a:buFont typeface="Wingdings" pitchFamily="2" charset="2"/>
              <a:buChar char="Ø"/>
            </a:pPr>
            <a:r>
              <a:rPr lang="en-AU" sz="1600" dirty="0">
                <a:solidFill>
                  <a:srgbClr val="0000FF"/>
                </a:solidFill>
                <a:ea typeface="Calibri" pitchFamily="34" charset="0"/>
                <a:cs typeface="Calibri" pitchFamily="34" charset="0"/>
              </a:rPr>
              <a:t>Controlled Rotation and Vibration of Patterned Cell Clusters Using Dielectrophoresis</a:t>
            </a:r>
          </a:p>
          <a:p>
            <a:pPr indent="266700"/>
            <a:r>
              <a:rPr lang="en-AU" sz="1600" dirty="0"/>
              <a:t>Analytical Chemistry, 2015, 87, 2389–2395</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513"/>
          <a:stretch/>
        </p:blipFill>
        <p:spPr bwMode="auto">
          <a:xfrm>
            <a:off x="2627784" y="1695512"/>
            <a:ext cx="5616000" cy="3190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303408" y="4885619"/>
            <a:ext cx="6048672" cy="830997"/>
          </a:xfrm>
          <a:prstGeom prst="rect">
            <a:avLst/>
          </a:prstGeom>
        </p:spPr>
        <p:txBody>
          <a:bodyPr wrap="square">
            <a:spAutoFit/>
          </a:bodyPr>
          <a:lstStyle/>
          <a:p>
            <a:pPr marL="285750" indent="-285750">
              <a:buFont typeface="Wingdings" pitchFamily="2" charset="2"/>
              <a:buChar char="Ø"/>
            </a:pPr>
            <a:r>
              <a:rPr lang="en-AU" sz="1600" dirty="0">
                <a:solidFill>
                  <a:srgbClr val="0000FF"/>
                </a:solidFill>
                <a:ea typeface="Calibri" pitchFamily="34" charset="0"/>
                <a:cs typeface="Calibri" pitchFamily="34" charset="0"/>
              </a:rPr>
              <a:t>Controlled Rotation and Vibration of Patterned Cell Clusters Using Dielectrophoresis</a:t>
            </a:r>
          </a:p>
          <a:p>
            <a:pPr indent="266700"/>
            <a:r>
              <a:rPr lang="en-AU" sz="1600" dirty="0"/>
              <a:t>Analytical Chemistry, 2015, 87, 2389–2395</a:t>
            </a:r>
          </a:p>
        </p:txBody>
      </p:sp>
      <p:sp>
        <p:nvSpPr>
          <p:cNvPr id="4" name="TextBox 3"/>
          <p:cNvSpPr txBox="1"/>
          <p:nvPr/>
        </p:nvSpPr>
        <p:spPr>
          <a:xfrm>
            <a:off x="-13647" y="2704"/>
            <a:ext cx="7118487" cy="1831271"/>
          </a:xfrm>
          <a:prstGeom prst="rect">
            <a:avLst/>
          </a:prstGeom>
          <a:noFill/>
        </p:spPr>
        <p:txBody>
          <a:bodyPr wrap="none" rtlCol="0">
            <a:spAutoFit/>
          </a:bodyPr>
          <a:lstStyle/>
          <a:p>
            <a:pPr>
              <a:spcBef>
                <a:spcPts val="600"/>
              </a:spcBef>
            </a:pPr>
            <a:r>
              <a:rPr lang="en-AU" sz="3600" b="1" dirty="0">
                <a:solidFill>
                  <a:srgbClr val="0000FF"/>
                </a:solidFill>
              </a:rPr>
              <a:t>B11. Conclusions </a:t>
            </a:r>
            <a:r>
              <a:rPr lang="en-AU" sz="3600" b="1" dirty="0">
                <a:solidFill>
                  <a:srgbClr val="FF0000"/>
                </a:solidFill>
              </a:rPr>
              <a:t>+ Future directions</a:t>
            </a:r>
            <a:br>
              <a:rPr lang="en-AU" sz="3600" b="1" dirty="0">
                <a:solidFill>
                  <a:srgbClr val="FF0000"/>
                </a:solidFill>
              </a:rPr>
            </a:br>
            <a:r>
              <a:rPr lang="en-AU" sz="3600" b="1" dirty="0">
                <a:solidFill>
                  <a:srgbClr val="0000FF"/>
                </a:solidFill>
              </a:rPr>
              <a:t>−Example 1:</a:t>
            </a:r>
          </a:p>
          <a:p>
            <a:pPr>
              <a:spcBef>
                <a:spcPts val="600"/>
              </a:spcBef>
            </a:pPr>
            <a:r>
              <a:rPr lang="en-AU" sz="3600" b="1" dirty="0">
                <a:solidFill>
                  <a:srgbClr val="FF0000"/>
                </a:solidFill>
              </a:rPr>
              <a:t> </a:t>
            </a:r>
          </a:p>
        </p:txBody>
      </p:sp>
    </p:spTree>
    <p:extLst>
      <p:ext uri="{BB962C8B-B14F-4D97-AF65-F5344CB8AC3E}">
        <p14:creationId xmlns:p14="http://schemas.microsoft.com/office/powerpoint/2010/main" val="909778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4783" y="908720"/>
            <a:ext cx="3907480" cy="4632037"/>
          </a:xfrm>
          <a:prstGeom prst="rect">
            <a:avLst/>
          </a:prstGeom>
          <a:noFill/>
        </p:spPr>
        <p:txBody>
          <a:bodyPr wrap="none" rtlCol="0">
            <a:spAutoFit/>
          </a:bodyPr>
          <a:lstStyle/>
          <a:p>
            <a:pPr marL="342900" indent="-342900">
              <a:spcBef>
                <a:spcPts val="600"/>
              </a:spcBef>
              <a:buAutoNum type="arabicPeriod"/>
            </a:pPr>
            <a:r>
              <a:rPr lang="en-AU" sz="2000" b="1" dirty="0"/>
              <a:t>Title</a:t>
            </a:r>
          </a:p>
          <a:p>
            <a:pPr marL="342900" indent="-342900">
              <a:spcBef>
                <a:spcPts val="600"/>
              </a:spcBef>
              <a:buAutoNum type="arabicPeriod"/>
            </a:pPr>
            <a:r>
              <a:rPr lang="en-AU" sz="2000" b="1" dirty="0"/>
              <a:t>Abstract</a:t>
            </a:r>
          </a:p>
          <a:p>
            <a:pPr marL="342900" indent="-342900">
              <a:spcBef>
                <a:spcPts val="600"/>
              </a:spcBef>
              <a:buAutoNum type="arabicPeriod"/>
            </a:pPr>
            <a:r>
              <a:rPr lang="en-AU" sz="2000" b="1" dirty="0"/>
              <a:t>Keywords</a:t>
            </a:r>
          </a:p>
          <a:p>
            <a:pPr marL="342900" indent="-342900">
              <a:spcBef>
                <a:spcPts val="600"/>
              </a:spcBef>
              <a:buAutoNum type="arabicPeriod"/>
            </a:pPr>
            <a:r>
              <a:rPr lang="en-AU" sz="2000" b="1" dirty="0"/>
              <a:t>Introduction</a:t>
            </a:r>
          </a:p>
          <a:p>
            <a:pPr marL="342900" indent="-342900">
              <a:spcBef>
                <a:spcPts val="600"/>
              </a:spcBef>
              <a:buAutoNum type="arabicPeriod"/>
            </a:pPr>
            <a:r>
              <a:rPr lang="en-AU" sz="2000" b="1" dirty="0"/>
              <a:t>Materials &amp; Methods</a:t>
            </a:r>
          </a:p>
          <a:p>
            <a:pPr marL="342900" indent="-342900">
              <a:spcBef>
                <a:spcPts val="600"/>
              </a:spcBef>
              <a:buAutoNum type="arabicPeriod"/>
            </a:pPr>
            <a:r>
              <a:rPr lang="en-AU" sz="2000" b="1" dirty="0"/>
              <a:t>Theory</a:t>
            </a:r>
          </a:p>
          <a:p>
            <a:pPr marL="342900" indent="-342900">
              <a:spcBef>
                <a:spcPts val="600"/>
              </a:spcBef>
              <a:buAutoNum type="arabicPeriod"/>
            </a:pPr>
            <a:r>
              <a:rPr lang="en-AU" sz="2000" b="1" dirty="0">
                <a:solidFill>
                  <a:srgbClr val="FF0000"/>
                </a:solidFill>
              </a:rPr>
              <a:t>Principles of System</a:t>
            </a:r>
          </a:p>
          <a:p>
            <a:pPr marL="342900" indent="-342900">
              <a:spcBef>
                <a:spcPts val="600"/>
              </a:spcBef>
              <a:buAutoNum type="arabicPeriod"/>
            </a:pPr>
            <a:r>
              <a:rPr lang="en-AU" sz="2000" b="1" dirty="0"/>
              <a:t>Results &amp; Discussions</a:t>
            </a:r>
          </a:p>
          <a:p>
            <a:pPr marL="342900" indent="-342900">
              <a:spcBef>
                <a:spcPts val="600"/>
              </a:spcBef>
              <a:buAutoNum type="arabicPeriod"/>
            </a:pPr>
            <a:r>
              <a:rPr lang="en-AU" sz="2000" b="1" dirty="0">
                <a:solidFill>
                  <a:srgbClr val="FF0000"/>
                </a:solidFill>
              </a:rPr>
              <a:t>Supplementary</a:t>
            </a:r>
          </a:p>
          <a:p>
            <a:pPr marL="342900" indent="-342900">
              <a:spcBef>
                <a:spcPts val="600"/>
              </a:spcBef>
              <a:buAutoNum type="arabicPeriod"/>
            </a:pPr>
            <a:r>
              <a:rPr lang="en-AU" sz="2000" b="1" dirty="0"/>
              <a:t> Conclusions </a:t>
            </a:r>
            <a:r>
              <a:rPr lang="en-AU" sz="2000" b="1" dirty="0">
                <a:solidFill>
                  <a:srgbClr val="FF0000"/>
                </a:solidFill>
              </a:rPr>
              <a:t>+ Future directions</a:t>
            </a:r>
          </a:p>
          <a:p>
            <a:pPr marL="342900" indent="-342900">
              <a:spcBef>
                <a:spcPts val="600"/>
              </a:spcBef>
              <a:buAutoNum type="arabicPeriod"/>
            </a:pPr>
            <a:r>
              <a:rPr lang="en-AU" sz="2000" b="1" dirty="0"/>
              <a:t> References</a:t>
            </a:r>
          </a:p>
          <a:p>
            <a:pPr marL="342900" indent="-342900">
              <a:spcBef>
                <a:spcPts val="600"/>
              </a:spcBef>
              <a:buAutoNum type="arabicPeriod"/>
            </a:pPr>
            <a:r>
              <a:rPr lang="en-AU" sz="2000" b="1" dirty="0"/>
              <a:t> Acknowledgement</a:t>
            </a:r>
          </a:p>
        </p:txBody>
      </p:sp>
      <p:sp>
        <p:nvSpPr>
          <p:cNvPr id="3" name="TextBox 2"/>
          <p:cNvSpPr txBox="1"/>
          <p:nvPr/>
        </p:nvSpPr>
        <p:spPr>
          <a:xfrm>
            <a:off x="0" y="0"/>
            <a:ext cx="5518690" cy="646331"/>
          </a:xfrm>
          <a:prstGeom prst="rect">
            <a:avLst/>
          </a:prstGeom>
        </p:spPr>
        <p:txBody>
          <a:bodyPr wrap="none">
            <a:spAutoFit/>
          </a:bodyPr>
          <a:lstStyle>
            <a:defPPr>
              <a:defRPr lang="en-US"/>
            </a:defPPr>
            <a:lvl1pPr marL="342900" indent="-342900">
              <a:spcBef>
                <a:spcPts val="600"/>
              </a:spcBef>
              <a:buAutoNum type="arabicPeriod"/>
              <a:defRPr sz="3600" b="1"/>
            </a:lvl1pPr>
          </a:lstStyle>
          <a:p>
            <a:pPr marL="0" indent="0">
              <a:buNone/>
            </a:pPr>
            <a:r>
              <a:rPr lang="en-AU" dirty="0">
                <a:solidFill>
                  <a:srgbClr val="0000FF"/>
                </a:solidFill>
              </a:rPr>
              <a:t>B1. The structure of a paper</a:t>
            </a:r>
          </a:p>
        </p:txBody>
      </p:sp>
    </p:spTree>
    <p:extLst>
      <p:ext uri="{BB962C8B-B14F-4D97-AF65-F5344CB8AC3E}">
        <p14:creationId xmlns:p14="http://schemas.microsoft.com/office/powerpoint/2010/main" val="47783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412776"/>
            <a:ext cx="6120000" cy="3475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3647" y="2704"/>
            <a:ext cx="7118487" cy="1831271"/>
          </a:xfrm>
          <a:prstGeom prst="rect">
            <a:avLst/>
          </a:prstGeom>
          <a:noFill/>
        </p:spPr>
        <p:txBody>
          <a:bodyPr wrap="none" rtlCol="0">
            <a:spAutoFit/>
          </a:bodyPr>
          <a:lstStyle/>
          <a:p>
            <a:pPr>
              <a:spcBef>
                <a:spcPts val="600"/>
              </a:spcBef>
            </a:pPr>
            <a:r>
              <a:rPr lang="en-AU" sz="3600" b="1" dirty="0">
                <a:solidFill>
                  <a:srgbClr val="0000FF"/>
                </a:solidFill>
              </a:rPr>
              <a:t>B11. Conclusions </a:t>
            </a:r>
            <a:r>
              <a:rPr lang="en-AU" sz="3600" b="1" dirty="0">
                <a:solidFill>
                  <a:srgbClr val="FF0000"/>
                </a:solidFill>
              </a:rPr>
              <a:t>+ Future directions</a:t>
            </a:r>
            <a:br>
              <a:rPr lang="en-AU" sz="3600" b="1" dirty="0">
                <a:solidFill>
                  <a:srgbClr val="FF0000"/>
                </a:solidFill>
              </a:rPr>
            </a:br>
            <a:r>
              <a:rPr lang="en-AU" sz="3600" b="1" dirty="0">
                <a:solidFill>
                  <a:srgbClr val="0000FF"/>
                </a:solidFill>
              </a:rPr>
              <a:t>−Example 2:</a:t>
            </a:r>
          </a:p>
          <a:p>
            <a:pPr>
              <a:spcBef>
                <a:spcPts val="600"/>
              </a:spcBef>
            </a:pPr>
            <a:r>
              <a:rPr lang="en-AU" sz="3600" b="1" dirty="0">
                <a:solidFill>
                  <a:srgbClr val="FF0000"/>
                </a:solidFill>
              </a:rPr>
              <a:t> </a:t>
            </a:r>
          </a:p>
        </p:txBody>
      </p:sp>
      <p:sp>
        <p:nvSpPr>
          <p:cNvPr id="2" name="Rectangle 1"/>
          <p:cNvSpPr/>
          <p:nvPr/>
        </p:nvSpPr>
        <p:spPr>
          <a:xfrm>
            <a:off x="683568" y="5033426"/>
            <a:ext cx="6861968" cy="861774"/>
          </a:xfrm>
          <a:prstGeom prst="rect">
            <a:avLst/>
          </a:prstGeom>
        </p:spPr>
        <p:txBody>
          <a:bodyPr wrap="square">
            <a:spAutoFit/>
          </a:bodyPr>
          <a:lstStyle/>
          <a:p>
            <a:pPr marL="285750" indent="-285750">
              <a:buFont typeface="Wingdings" pitchFamily="2" charset="2"/>
              <a:buChar char="Ø"/>
            </a:pPr>
            <a:r>
              <a:rPr lang="en-AU" sz="1600" dirty="0">
                <a:solidFill>
                  <a:srgbClr val="0000FF"/>
                </a:solidFill>
                <a:ea typeface="Calibri" pitchFamily="34" charset="0"/>
                <a:cs typeface="Calibri" pitchFamily="34" charset="0"/>
              </a:rPr>
              <a:t>Bimolecular Recombination Coefficient as a Sensitive Testing Parameter      for Low-Mobility Solar-Cell Materials</a:t>
            </a:r>
          </a:p>
          <a:p>
            <a:pPr indent="266700"/>
            <a:r>
              <a:rPr lang="en-AU" sz="1600" dirty="0"/>
              <a:t>Physical Review Letters, 2005, 94, 176806</a:t>
            </a:r>
          </a:p>
        </p:txBody>
      </p:sp>
    </p:spTree>
    <p:extLst>
      <p:ext uri="{BB962C8B-B14F-4D97-AF65-F5344CB8AC3E}">
        <p14:creationId xmlns:p14="http://schemas.microsoft.com/office/powerpoint/2010/main" val="24869688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3240567" cy="646331"/>
          </a:xfrm>
          <a:prstGeom prst="rect">
            <a:avLst/>
          </a:prstGeom>
          <a:noFill/>
        </p:spPr>
        <p:txBody>
          <a:bodyPr wrap="none" rtlCol="0">
            <a:spAutoFit/>
          </a:bodyPr>
          <a:lstStyle/>
          <a:p>
            <a:pPr>
              <a:spcBef>
                <a:spcPts val="600"/>
              </a:spcBef>
            </a:pPr>
            <a:r>
              <a:rPr lang="en-AU" sz="3600" b="1" dirty="0">
                <a:solidFill>
                  <a:srgbClr val="0000FF"/>
                </a:solidFill>
              </a:rPr>
              <a:t>B12. References</a:t>
            </a:r>
          </a:p>
        </p:txBody>
      </p:sp>
      <p:sp>
        <p:nvSpPr>
          <p:cNvPr id="3" name="TextBox 2"/>
          <p:cNvSpPr txBox="1"/>
          <p:nvPr/>
        </p:nvSpPr>
        <p:spPr>
          <a:xfrm>
            <a:off x="-10524" y="2636912"/>
            <a:ext cx="4728667" cy="646331"/>
          </a:xfrm>
          <a:prstGeom prst="rect">
            <a:avLst/>
          </a:prstGeom>
          <a:noFill/>
        </p:spPr>
        <p:txBody>
          <a:bodyPr wrap="none" rtlCol="0">
            <a:spAutoFit/>
          </a:bodyPr>
          <a:lstStyle/>
          <a:p>
            <a:pPr>
              <a:spcBef>
                <a:spcPts val="600"/>
              </a:spcBef>
            </a:pPr>
            <a:r>
              <a:rPr lang="en-AU" sz="3600" b="1" dirty="0">
                <a:solidFill>
                  <a:srgbClr val="0000FF"/>
                </a:solidFill>
              </a:rPr>
              <a:t>B13. Acknowledgement</a:t>
            </a:r>
          </a:p>
        </p:txBody>
      </p:sp>
      <p:sp>
        <p:nvSpPr>
          <p:cNvPr id="4" name="TextBox 3"/>
          <p:cNvSpPr txBox="1"/>
          <p:nvPr/>
        </p:nvSpPr>
        <p:spPr>
          <a:xfrm>
            <a:off x="402526" y="1052736"/>
            <a:ext cx="5249594" cy="369332"/>
          </a:xfrm>
          <a:prstGeom prst="rect">
            <a:avLst/>
          </a:prstGeom>
          <a:noFill/>
        </p:spPr>
        <p:txBody>
          <a:bodyPr wrap="square" rtlCol="0">
            <a:spAutoFit/>
          </a:bodyPr>
          <a:lstStyle/>
          <a:p>
            <a:pPr marL="285750" indent="-285750">
              <a:buFont typeface="Arial" pitchFamily="34" charset="0"/>
              <a:buChar char="•"/>
            </a:pPr>
            <a:r>
              <a:rPr lang="en-AU" b="1" dirty="0"/>
              <a:t>Take advantage of </a:t>
            </a:r>
            <a:r>
              <a:rPr lang="en-AU" b="1" dirty="0" err="1"/>
              <a:t>EndNote</a:t>
            </a:r>
            <a:r>
              <a:rPr lang="en-AU" b="1" dirty="0"/>
              <a:t> or similar data bases</a:t>
            </a:r>
          </a:p>
        </p:txBody>
      </p:sp>
      <p:sp>
        <p:nvSpPr>
          <p:cNvPr id="5" name="TextBox 4"/>
          <p:cNvSpPr txBox="1"/>
          <p:nvPr/>
        </p:nvSpPr>
        <p:spPr>
          <a:xfrm>
            <a:off x="418702" y="1699067"/>
            <a:ext cx="3816424" cy="369332"/>
          </a:xfrm>
          <a:prstGeom prst="rect">
            <a:avLst/>
          </a:prstGeom>
          <a:noFill/>
        </p:spPr>
        <p:txBody>
          <a:bodyPr wrap="square" rtlCol="0">
            <a:spAutoFit/>
          </a:bodyPr>
          <a:lstStyle/>
          <a:p>
            <a:pPr marL="285750" indent="-285750">
              <a:buFont typeface="Arial" pitchFamily="34" charset="0"/>
              <a:buChar char="•"/>
            </a:pPr>
            <a:r>
              <a:rPr lang="en-AU" b="1" dirty="0"/>
              <a:t>Categorise references for yourself</a:t>
            </a:r>
          </a:p>
        </p:txBody>
      </p:sp>
      <p:sp>
        <p:nvSpPr>
          <p:cNvPr id="6" name="TextBox 5"/>
          <p:cNvSpPr txBox="1"/>
          <p:nvPr/>
        </p:nvSpPr>
        <p:spPr>
          <a:xfrm>
            <a:off x="520041" y="3661612"/>
            <a:ext cx="5328592" cy="1754326"/>
          </a:xfrm>
          <a:prstGeom prst="rect">
            <a:avLst/>
          </a:prstGeom>
          <a:noFill/>
        </p:spPr>
        <p:txBody>
          <a:bodyPr wrap="square" rtlCol="0">
            <a:spAutoFit/>
          </a:bodyPr>
          <a:lstStyle/>
          <a:p>
            <a:pPr marL="179388" indent="-179388">
              <a:buFont typeface="Arial" pitchFamily="34" charset="0"/>
              <a:buChar char="•"/>
            </a:pPr>
            <a:r>
              <a:rPr lang="en-AU" b="1" dirty="0"/>
              <a:t>Acknowledge the people who have had contributions to your work</a:t>
            </a:r>
          </a:p>
          <a:p>
            <a:pPr marL="179388" indent="-179388">
              <a:buFont typeface="Arial" pitchFamily="34" charset="0"/>
              <a:buChar char="•"/>
            </a:pPr>
            <a:endParaRPr lang="en-AU" b="1" dirty="0"/>
          </a:p>
          <a:p>
            <a:pPr marL="179388" indent="-179388">
              <a:buFont typeface="Arial" pitchFamily="34" charset="0"/>
              <a:buChar char="•"/>
            </a:pPr>
            <a:r>
              <a:rPr lang="en-AU" b="1" dirty="0"/>
              <a:t>Acknowledge the RMIT’s facilities you have used</a:t>
            </a:r>
          </a:p>
          <a:p>
            <a:pPr marL="179388" indent="-179388">
              <a:buFont typeface="Arial" pitchFamily="34" charset="0"/>
              <a:buChar char="•"/>
            </a:pPr>
            <a:endParaRPr lang="en-AU" b="1" dirty="0"/>
          </a:p>
          <a:p>
            <a:pPr marL="179388" indent="-179388">
              <a:buFont typeface="Arial" pitchFamily="34" charset="0"/>
              <a:buChar char="•"/>
            </a:pPr>
            <a:r>
              <a:rPr lang="en-AU" b="1" dirty="0"/>
              <a:t>Acknowledge any supports via ARC, NHMRC, …..</a:t>
            </a:r>
          </a:p>
        </p:txBody>
      </p:sp>
    </p:spTree>
    <p:extLst>
      <p:ext uri="{BB962C8B-B14F-4D97-AF65-F5344CB8AC3E}">
        <p14:creationId xmlns:p14="http://schemas.microsoft.com/office/powerpoint/2010/main" val="1275266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647" y="2704"/>
            <a:ext cx="6419258" cy="646331"/>
          </a:xfrm>
          <a:prstGeom prst="rect">
            <a:avLst/>
          </a:prstGeom>
          <a:noFill/>
        </p:spPr>
        <p:txBody>
          <a:bodyPr wrap="none" rtlCol="0">
            <a:spAutoFit/>
          </a:bodyPr>
          <a:lstStyle/>
          <a:p>
            <a:pPr>
              <a:spcBef>
                <a:spcPts val="600"/>
              </a:spcBef>
            </a:pPr>
            <a:r>
              <a:rPr lang="en-AU" sz="3600" b="1" dirty="0">
                <a:solidFill>
                  <a:srgbClr val="0000FF"/>
                </a:solidFill>
              </a:rPr>
              <a:t>B14. Final anatomy of the paper</a:t>
            </a:r>
            <a:r>
              <a:rPr lang="en-AU" sz="3600" b="1" dirty="0">
                <a:solidFill>
                  <a:srgbClr val="FF0000"/>
                </a:solidFill>
              </a:rPr>
              <a:t> </a:t>
            </a:r>
          </a:p>
        </p:txBody>
      </p:sp>
      <p:sp>
        <p:nvSpPr>
          <p:cNvPr id="16" name="TextBox 15"/>
          <p:cNvSpPr txBox="1"/>
          <p:nvPr/>
        </p:nvSpPr>
        <p:spPr>
          <a:xfrm>
            <a:off x="947112" y="3088381"/>
            <a:ext cx="4176464" cy="830997"/>
          </a:xfrm>
          <a:prstGeom prst="rect">
            <a:avLst/>
          </a:prstGeom>
          <a:noFill/>
        </p:spPr>
        <p:txBody>
          <a:bodyPr wrap="square" rtlCol="0">
            <a:spAutoFit/>
          </a:bodyPr>
          <a:lstStyle/>
          <a:p>
            <a:r>
              <a:rPr lang="en-AU" sz="2400" b="1" dirty="0"/>
              <a:t>Your paper should look like a converging-diverging nozzle !</a:t>
            </a:r>
          </a:p>
        </p:txBody>
      </p:sp>
      <p:sp>
        <p:nvSpPr>
          <p:cNvPr id="3" name="Isosceles Triangle 2"/>
          <p:cNvSpPr/>
          <p:nvPr/>
        </p:nvSpPr>
        <p:spPr>
          <a:xfrm rot="10800000">
            <a:off x="5821261" y="1592839"/>
            <a:ext cx="3155392" cy="2627390"/>
          </a:xfrm>
          <a:prstGeom prst="triangl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Isosceles Triangle 3"/>
          <p:cNvSpPr/>
          <p:nvPr/>
        </p:nvSpPr>
        <p:spPr>
          <a:xfrm>
            <a:off x="6394379" y="4220229"/>
            <a:ext cx="2009154" cy="1313695"/>
          </a:xfrm>
          <a:prstGeom prst="triangl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Box 4"/>
          <p:cNvSpPr txBox="1"/>
          <p:nvPr/>
        </p:nvSpPr>
        <p:spPr>
          <a:xfrm>
            <a:off x="6732663" y="1900841"/>
            <a:ext cx="1670870" cy="369332"/>
          </a:xfrm>
          <a:prstGeom prst="rect">
            <a:avLst/>
          </a:prstGeom>
          <a:noFill/>
        </p:spPr>
        <p:txBody>
          <a:bodyPr wrap="square" rtlCol="0">
            <a:spAutoFit/>
          </a:bodyPr>
          <a:lstStyle/>
          <a:p>
            <a:r>
              <a:rPr lang="en-AU" b="1" dirty="0"/>
              <a:t>Introduction</a:t>
            </a:r>
          </a:p>
        </p:txBody>
      </p:sp>
      <p:sp>
        <p:nvSpPr>
          <p:cNvPr id="6" name="TextBox 5"/>
          <p:cNvSpPr txBox="1"/>
          <p:nvPr/>
        </p:nvSpPr>
        <p:spPr>
          <a:xfrm>
            <a:off x="6974759" y="2903715"/>
            <a:ext cx="1006742" cy="369332"/>
          </a:xfrm>
          <a:prstGeom prst="rect">
            <a:avLst/>
          </a:prstGeom>
          <a:noFill/>
        </p:spPr>
        <p:txBody>
          <a:bodyPr wrap="square" rtlCol="0">
            <a:spAutoFit/>
          </a:bodyPr>
          <a:lstStyle/>
          <a:p>
            <a:r>
              <a:rPr lang="en-AU" b="1" dirty="0"/>
              <a:t>Results</a:t>
            </a:r>
          </a:p>
        </p:txBody>
      </p:sp>
      <p:sp>
        <p:nvSpPr>
          <p:cNvPr id="7" name="TextBox 6"/>
          <p:cNvSpPr txBox="1"/>
          <p:nvPr/>
        </p:nvSpPr>
        <p:spPr>
          <a:xfrm>
            <a:off x="6719050" y="3959423"/>
            <a:ext cx="1404043" cy="369332"/>
          </a:xfrm>
          <a:prstGeom prst="rect">
            <a:avLst/>
          </a:prstGeom>
          <a:noFill/>
        </p:spPr>
        <p:txBody>
          <a:bodyPr wrap="square" rtlCol="0">
            <a:spAutoFit/>
          </a:bodyPr>
          <a:lstStyle/>
          <a:p>
            <a:r>
              <a:rPr lang="en-AU" b="1" dirty="0"/>
              <a:t>Conclusions</a:t>
            </a:r>
          </a:p>
        </p:txBody>
      </p:sp>
      <p:sp>
        <p:nvSpPr>
          <p:cNvPr id="8" name="TextBox 7"/>
          <p:cNvSpPr txBox="1"/>
          <p:nvPr/>
        </p:nvSpPr>
        <p:spPr>
          <a:xfrm>
            <a:off x="6493213" y="5187597"/>
            <a:ext cx="1812995" cy="347669"/>
          </a:xfrm>
          <a:prstGeom prst="rect">
            <a:avLst/>
          </a:prstGeom>
          <a:noFill/>
        </p:spPr>
        <p:txBody>
          <a:bodyPr wrap="square" rtlCol="0">
            <a:spAutoFit/>
          </a:bodyPr>
          <a:lstStyle/>
          <a:p>
            <a:pPr algn="ctr"/>
            <a:r>
              <a:rPr lang="en-AU" b="1" dirty="0"/>
              <a:t>Future directions</a:t>
            </a:r>
          </a:p>
        </p:txBody>
      </p:sp>
      <p:cxnSp>
        <p:nvCxnSpPr>
          <p:cNvPr id="10" name="Straight Arrow Connector 9"/>
          <p:cNvCxnSpPr/>
          <p:nvPr/>
        </p:nvCxnSpPr>
        <p:spPr>
          <a:xfrm>
            <a:off x="7401783" y="2270648"/>
            <a:ext cx="0" cy="695485"/>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398229" y="3300967"/>
            <a:ext cx="0" cy="695485"/>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404127" y="4477576"/>
            <a:ext cx="0" cy="643881"/>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Down Arrow 13"/>
          <p:cNvSpPr/>
          <p:nvPr/>
        </p:nvSpPr>
        <p:spPr>
          <a:xfrm>
            <a:off x="7089456" y="5559233"/>
            <a:ext cx="627943" cy="776878"/>
          </a:xfrm>
          <a:prstGeom prst="down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Down Arrow 16"/>
          <p:cNvSpPr/>
          <p:nvPr/>
        </p:nvSpPr>
        <p:spPr>
          <a:xfrm>
            <a:off x="7084258" y="784061"/>
            <a:ext cx="627943" cy="776878"/>
          </a:xfrm>
          <a:prstGeom prst="down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TextBox 17"/>
          <p:cNvSpPr txBox="1"/>
          <p:nvPr/>
        </p:nvSpPr>
        <p:spPr>
          <a:xfrm>
            <a:off x="6784464" y="453934"/>
            <a:ext cx="1261992" cy="369332"/>
          </a:xfrm>
          <a:prstGeom prst="rect">
            <a:avLst/>
          </a:prstGeom>
          <a:noFill/>
        </p:spPr>
        <p:txBody>
          <a:bodyPr wrap="square" rtlCol="0">
            <a:spAutoFit/>
          </a:bodyPr>
          <a:lstStyle/>
          <a:p>
            <a:r>
              <a:rPr lang="en-AU" b="1" dirty="0"/>
              <a:t>Literature</a:t>
            </a:r>
          </a:p>
        </p:txBody>
      </p:sp>
      <p:sp>
        <p:nvSpPr>
          <p:cNvPr id="19" name="TextBox 18"/>
          <p:cNvSpPr txBox="1"/>
          <p:nvPr/>
        </p:nvSpPr>
        <p:spPr>
          <a:xfrm>
            <a:off x="6800368" y="6327230"/>
            <a:ext cx="1238137" cy="369332"/>
          </a:xfrm>
          <a:prstGeom prst="rect">
            <a:avLst/>
          </a:prstGeom>
          <a:noFill/>
        </p:spPr>
        <p:txBody>
          <a:bodyPr wrap="square" rtlCol="0">
            <a:spAutoFit/>
          </a:bodyPr>
          <a:lstStyle/>
          <a:p>
            <a:r>
              <a:rPr lang="en-AU" b="1" dirty="0"/>
              <a:t>Literature</a:t>
            </a:r>
          </a:p>
        </p:txBody>
      </p:sp>
    </p:spTree>
    <p:extLst>
      <p:ext uri="{BB962C8B-B14F-4D97-AF65-F5344CB8AC3E}">
        <p14:creationId xmlns:p14="http://schemas.microsoft.com/office/powerpoint/2010/main" val="36521727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15816" y="2492896"/>
            <a:ext cx="3549946" cy="923330"/>
          </a:xfrm>
          <a:prstGeom prst="rect">
            <a:avLst/>
          </a:prstGeom>
          <a:noFill/>
        </p:spPr>
        <p:txBody>
          <a:bodyPr wrap="none" rtlCol="0">
            <a:spAutoFit/>
          </a:bodyPr>
          <a:lstStyle/>
          <a:p>
            <a:r>
              <a:rPr lang="en-AU" sz="5400" b="1" dirty="0">
                <a:solidFill>
                  <a:srgbClr val="0000FF"/>
                </a:solidFill>
                <a:effectLst>
                  <a:outerShdw blurRad="38100" dist="38100" dir="2700000" algn="tl">
                    <a:srgbClr val="000000">
                      <a:alpha val="43137"/>
                    </a:srgbClr>
                  </a:outerShdw>
                </a:effectLst>
              </a:rPr>
              <a:t>Thank you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8" y="0"/>
            <a:ext cx="1754006" cy="646331"/>
          </a:xfrm>
          <a:prstGeom prst="rect">
            <a:avLst/>
          </a:prstGeom>
        </p:spPr>
        <p:txBody>
          <a:bodyPr wrap="none">
            <a:spAutoFit/>
          </a:bodyPr>
          <a:lstStyle/>
          <a:p>
            <a:pPr>
              <a:spcBef>
                <a:spcPts val="600"/>
              </a:spcBef>
            </a:pPr>
            <a:r>
              <a:rPr lang="en-AU" sz="3600" b="1" dirty="0">
                <a:solidFill>
                  <a:srgbClr val="0000FF"/>
                </a:solidFill>
              </a:rPr>
              <a:t>B2. Title</a:t>
            </a:r>
          </a:p>
        </p:txBody>
      </p:sp>
      <p:sp>
        <p:nvSpPr>
          <p:cNvPr id="3" name="TextBox 2"/>
          <p:cNvSpPr txBox="1"/>
          <p:nvPr/>
        </p:nvSpPr>
        <p:spPr>
          <a:xfrm>
            <a:off x="412032" y="1008453"/>
            <a:ext cx="3799927" cy="400110"/>
          </a:xfrm>
          <a:prstGeom prst="rect">
            <a:avLst/>
          </a:prstGeom>
          <a:noFill/>
        </p:spPr>
        <p:txBody>
          <a:bodyPr wrap="square" rtlCol="0">
            <a:spAutoFit/>
          </a:bodyPr>
          <a:lstStyle/>
          <a:p>
            <a:pPr marL="285750" indent="-285750">
              <a:buFont typeface="Arial" pitchFamily="34" charset="0"/>
              <a:buChar char="•"/>
            </a:pPr>
            <a:r>
              <a:rPr lang="en-AU" sz="2000" b="1" dirty="0"/>
              <a:t>Use a short title for your paper</a:t>
            </a:r>
          </a:p>
        </p:txBody>
      </p:sp>
      <p:sp>
        <p:nvSpPr>
          <p:cNvPr id="4" name="Rectangle 3"/>
          <p:cNvSpPr/>
          <p:nvPr/>
        </p:nvSpPr>
        <p:spPr>
          <a:xfrm>
            <a:off x="420998" y="2496744"/>
            <a:ext cx="3442810" cy="400110"/>
          </a:xfrm>
          <a:prstGeom prst="rect">
            <a:avLst/>
          </a:prstGeom>
        </p:spPr>
        <p:txBody>
          <a:bodyPr wrap="square">
            <a:spAutoFit/>
          </a:bodyPr>
          <a:lstStyle/>
          <a:p>
            <a:pPr marL="285750" indent="-285750">
              <a:buFont typeface="Arial" pitchFamily="34" charset="0"/>
              <a:buChar char="•"/>
            </a:pPr>
            <a:r>
              <a:rPr lang="en-AU" b="1" dirty="0"/>
              <a:t>Include </a:t>
            </a:r>
            <a:r>
              <a:rPr lang="en-AU" sz="2000" b="1" dirty="0"/>
              <a:t>keywords</a:t>
            </a:r>
            <a:r>
              <a:rPr lang="en-AU" b="1" dirty="0"/>
              <a:t> in the title</a:t>
            </a:r>
          </a:p>
        </p:txBody>
      </p:sp>
      <p:sp>
        <p:nvSpPr>
          <p:cNvPr id="6" name="Rectangle 5"/>
          <p:cNvSpPr/>
          <p:nvPr/>
        </p:nvSpPr>
        <p:spPr>
          <a:xfrm>
            <a:off x="415876" y="4005103"/>
            <a:ext cx="2146666" cy="400110"/>
          </a:xfrm>
          <a:prstGeom prst="rect">
            <a:avLst/>
          </a:prstGeom>
        </p:spPr>
        <p:txBody>
          <a:bodyPr wrap="square">
            <a:spAutoFit/>
          </a:bodyPr>
          <a:lstStyle/>
          <a:p>
            <a:pPr marL="285750" indent="-285750">
              <a:buFont typeface="Arial" pitchFamily="34" charset="0"/>
              <a:buChar char="•"/>
            </a:pPr>
            <a:r>
              <a:rPr lang="en-AU" sz="2000" b="1" dirty="0"/>
              <a:t>Make it exciting</a:t>
            </a:r>
          </a:p>
        </p:txBody>
      </p:sp>
      <p:sp>
        <p:nvSpPr>
          <p:cNvPr id="7" name="Rectangle 6"/>
          <p:cNvSpPr/>
          <p:nvPr/>
        </p:nvSpPr>
        <p:spPr>
          <a:xfrm>
            <a:off x="1060104" y="1377785"/>
            <a:ext cx="7832375" cy="615553"/>
          </a:xfrm>
          <a:prstGeom prst="rect">
            <a:avLst/>
          </a:prstGeom>
        </p:spPr>
        <p:txBody>
          <a:bodyPr wrap="square">
            <a:spAutoFit/>
          </a:bodyPr>
          <a:lstStyle/>
          <a:p>
            <a:pPr marL="285750" indent="-285750">
              <a:buFont typeface="Wingdings" pitchFamily="2" charset="2"/>
              <a:buChar char="Ø"/>
            </a:pPr>
            <a:r>
              <a:rPr lang="en-AU" dirty="0">
                <a:solidFill>
                  <a:srgbClr val="0000FF"/>
                </a:solidFill>
              </a:rPr>
              <a:t>On-chip manipulation of free droplets </a:t>
            </a:r>
          </a:p>
          <a:p>
            <a:r>
              <a:rPr lang="en-AU" sz="1600" dirty="0"/>
              <a:t>      Nature, 2003, 426, 6966, 515-516 </a:t>
            </a:r>
          </a:p>
        </p:txBody>
      </p:sp>
      <p:sp>
        <p:nvSpPr>
          <p:cNvPr id="8" name="Rectangle 7"/>
          <p:cNvSpPr/>
          <p:nvPr/>
        </p:nvSpPr>
        <p:spPr>
          <a:xfrm>
            <a:off x="1042463" y="4416834"/>
            <a:ext cx="7877488" cy="677108"/>
          </a:xfrm>
          <a:prstGeom prst="rect">
            <a:avLst/>
          </a:prstGeom>
        </p:spPr>
        <p:txBody>
          <a:bodyPr wrap="square">
            <a:spAutoFit/>
          </a:bodyPr>
          <a:lstStyle/>
          <a:p>
            <a:pPr marL="285750" indent="-285750">
              <a:buFont typeface="Wingdings" pitchFamily="2" charset="2"/>
              <a:buChar char="Ø"/>
            </a:pPr>
            <a:r>
              <a:rPr lang="en-AU" dirty="0">
                <a:solidFill>
                  <a:srgbClr val="0000FF"/>
                </a:solidFill>
              </a:rPr>
              <a:t>Magnetic bead handling on-chip: new opportunities for analytical applications </a:t>
            </a:r>
          </a:p>
          <a:p>
            <a:r>
              <a:rPr lang="en-AU" sz="1600" dirty="0"/>
              <a:t>      Microfluidics &amp; </a:t>
            </a:r>
            <a:r>
              <a:rPr lang="en-AU" sz="1600" dirty="0" err="1"/>
              <a:t>Nanofluidics</a:t>
            </a:r>
            <a:r>
              <a:rPr lang="en-AU" sz="1600" dirty="0"/>
              <a:t>, 2004, 1, 1, 22-40 </a:t>
            </a:r>
            <a:r>
              <a:rPr lang="en-AU" sz="2000" dirty="0"/>
              <a:t>   </a:t>
            </a:r>
          </a:p>
        </p:txBody>
      </p:sp>
      <p:sp>
        <p:nvSpPr>
          <p:cNvPr id="9" name="Rectangle 8"/>
          <p:cNvSpPr/>
          <p:nvPr/>
        </p:nvSpPr>
        <p:spPr>
          <a:xfrm>
            <a:off x="1065852" y="2966509"/>
            <a:ext cx="7470576" cy="646331"/>
          </a:xfrm>
          <a:prstGeom prst="rect">
            <a:avLst/>
          </a:prstGeom>
        </p:spPr>
        <p:txBody>
          <a:bodyPr wrap="square">
            <a:spAutoFit/>
          </a:bodyPr>
          <a:lstStyle/>
          <a:p>
            <a:pPr>
              <a:buFont typeface="Wingdings" pitchFamily="2" charset="2"/>
              <a:buChar char="Ø"/>
            </a:pPr>
            <a:r>
              <a:rPr lang="en-AU" dirty="0">
                <a:solidFill>
                  <a:srgbClr val="0000FF"/>
                </a:solidFill>
              </a:rPr>
              <a:t>  Controlled synthesis of non-spherical </a:t>
            </a:r>
            <a:r>
              <a:rPr lang="en-AU" dirty="0" err="1">
                <a:solidFill>
                  <a:srgbClr val="0000FF"/>
                </a:solidFill>
              </a:rPr>
              <a:t>microparticles</a:t>
            </a:r>
            <a:r>
              <a:rPr lang="en-AU" dirty="0">
                <a:solidFill>
                  <a:srgbClr val="0000FF"/>
                </a:solidFill>
              </a:rPr>
              <a:t> using microfluidics </a:t>
            </a:r>
          </a:p>
          <a:p>
            <a:r>
              <a:rPr lang="en-AU" dirty="0"/>
              <a:t>      </a:t>
            </a:r>
            <a:r>
              <a:rPr lang="en-AU" sz="1600" dirty="0"/>
              <a:t>Langmuir, 2005, 21, 6, 2113-2116</a:t>
            </a:r>
          </a:p>
        </p:txBody>
      </p:sp>
    </p:spTree>
    <p:extLst>
      <p:ext uri="{BB962C8B-B14F-4D97-AF65-F5344CB8AC3E}">
        <p14:creationId xmlns:p14="http://schemas.microsoft.com/office/powerpoint/2010/main" val="2064241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1124744"/>
            <a:ext cx="7882270" cy="369332"/>
          </a:xfrm>
          <a:prstGeom prst="rect">
            <a:avLst/>
          </a:prstGeom>
        </p:spPr>
        <p:txBody>
          <a:bodyPr wrap="square">
            <a:spAutoFit/>
          </a:bodyPr>
          <a:lstStyle/>
          <a:p>
            <a:pPr marL="285750" indent="-285750">
              <a:buFont typeface="Arial" pitchFamily="34" charset="0"/>
              <a:buChar char="•"/>
            </a:pPr>
            <a:r>
              <a:rPr lang="en-AU" b="1" dirty="0"/>
              <a:t>Make sure you do not </a:t>
            </a:r>
            <a:r>
              <a:rPr lang="en-AU" b="1" dirty="0">
                <a:solidFill>
                  <a:srgbClr val="FF0000"/>
                </a:solidFill>
              </a:rPr>
              <a:t>DIRECT</a:t>
            </a:r>
            <a:r>
              <a:rPr lang="en-AU" b="1" dirty="0"/>
              <a:t> the paper in the hands of wrong reviewers !</a:t>
            </a:r>
          </a:p>
        </p:txBody>
      </p:sp>
      <p:sp>
        <p:nvSpPr>
          <p:cNvPr id="3" name="Rectangle 2"/>
          <p:cNvSpPr/>
          <p:nvPr/>
        </p:nvSpPr>
        <p:spPr>
          <a:xfrm>
            <a:off x="420012" y="1767300"/>
            <a:ext cx="5304082" cy="2554545"/>
          </a:xfrm>
          <a:prstGeom prst="rect">
            <a:avLst/>
          </a:prstGeom>
        </p:spPr>
        <p:txBody>
          <a:bodyPr wrap="square">
            <a:spAutoFit/>
          </a:bodyPr>
          <a:lstStyle/>
          <a:p>
            <a:pPr marL="285750" indent="-285750">
              <a:buFont typeface="Wingdings" pitchFamily="2" charset="2"/>
              <a:buChar char="Ø"/>
            </a:pPr>
            <a:r>
              <a:rPr lang="en-AU" dirty="0">
                <a:solidFill>
                  <a:srgbClr val="0000FF"/>
                </a:solidFill>
              </a:rPr>
              <a:t>Microfluidic devices for the high-throughput chemical analysis of cells </a:t>
            </a:r>
          </a:p>
          <a:p>
            <a:r>
              <a:rPr lang="en-AU" dirty="0"/>
              <a:t>       </a:t>
            </a:r>
            <a:r>
              <a:rPr lang="en-AU" sz="1600" dirty="0"/>
              <a:t>Analytical Chemistry, 2003, 75, 21, 5646-5655 </a:t>
            </a:r>
          </a:p>
          <a:p>
            <a:endParaRPr lang="en-AU" dirty="0"/>
          </a:p>
          <a:p>
            <a:endParaRPr lang="en-AU" dirty="0"/>
          </a:p>
          <a:p>
            <a:endParaRPr lang="en-AU" dirty="0"/>
          </a:p>
          <a:p>
            <a:pPr marL="285750" indent="-285750">
              <a:buFont typeface="Wingdings" pitchFamily="2" charset="2"/>
              <a:buChar char="Ø"/>
            </a:pPr>
            <a:r>
              <a:rPr lang="en-AU" dirty="0">
                <a:solidFill>
                  <a:srgbClr val="0000FF"/>
                </a:solidFill>
              </a:rPr>
              <a:t>Human neural stem cell growth and differentiation in a gradient-generating microfluidic device </a:t>
            </a:r>
          </a:p>
          <a:p>
            <a:r>
              <a:rPr lang="en-AU" sz="1600" dirty="0"/>
              <a:t>      Lab on a Chip, 2005, 5, 4, 401-406 </a:t>
            </a:r>
          </a:p>
        </p:txBody>
      </p:sp>
      <p:sp>
        <p:nvSpPr>
          <p:cNvPr id="4" name="Rectangle 3"/>
          <p:cNvSpPr/>
          <p:nvPr/>
        </p:nvSpPr>
        <p:spPr>
          <a:xfrm>
            <a:off x="16768" y="0"/>
            <a:ext cx="1754006" cy="646331"/>
          </a:xfrm>
          <a:prstGeom prst="rect">
            <a:avLst/>
          </a:prstGeom>
        </p:spPr>
        <p:txBody>
          <a:bodyPr wrap="none">
            <a:spAutoFit/>
          </a:bodyPr>
          <a:lstStyle/>
          <a:p>
            <a:pPr>
              <a:spcBef>
                <a:spcPts val="600"/>
              </a:spcBef>
            </a:pPr>
            <a:r>
              <a:rPr lang="en-AU" sz="3600" b="1" dirty="0">
                <a:solidFill>
                  <a:srgbClr val="0000FF"/>
                </a:solidFill>
              </a:rPr>
              <a:t>B2. Title</a:t>
            </a:r>
          </a:p>
        </p:txBody>
      </p:sp>
      <p:cxnSp>
        <p:nvCxnSpPr>
          <p:cNvPr id="5" name="Straight Arrow Connector 4"/>
          <p:cNvCxnSpPr/>
          <p:nvPr/>
        </p:nvCxnSpPr>
        <p:spPr>
          <a:xfrm>
            <a:off x="5508104" y="2228838"/>
            <a:ext cx="648072" cy="0"/>
          </a:xfrm>
          <a:prstGeom prst="straightConnector1">
            <a:avLst/>
          </a:prstGeom>
          <a:ln w="31750">
            <a:tailEnd type="triangle" w="lg" len="lg"/>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5436096" y="3916574"/>
            <a:ext cx="648072" cy="0"/>
          </a:xfrm>
          <a:prstGeom prst="straightConnector1">
            <a:avLst/>
          </a:prstGeom>
          <a:ln w="31750">
            <a:tailEnd type="triangle" w="lg" len="lg"/>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130988" y="1905672"/>
            <a:ext cx="2664296" cy="646331"/>
          </a:xfrm>
          <a:prstGeom prst="rect">
            <a:avLst/>
          </a:prstGeom>
          <a:noFill/>
        </p:spPr>
        <p:txBody>
          <a:bodyPr wrap="square" rtlCol="0">
            <a:spAutoFit/>
          </a:bodyPr>
          <a:lstStyle/>
          <a:p>
            <a:r>
              <a:rPr lang="en-AU" dirty="0">
                <a:solidFill>
                  <a:srgbClr val="FF0000"/>
                </a:solidFill>
              </a:rPr>
              <a:t>The reviewer is likely to be an engineer!</a:t>
            </a:r>
          </a:p>
        </p:txBody>
      </p:sp>
      <p:sp>
        <p:nvSpPr>
          <p:cNvPr id="8" name="TextBox 7"/>
          <p:cNvSpPr txBox="1"/>
          <p:nvPr/>
        </p:nvSpPr>
        <p:spPr>
          <a:xfrm>
            <a:off x="6156176" y="3664155"/>
            <a:ext cx="2664296" cy="646331"/>
          </a:xfrm>
          <a:prstGeom prst="rect">
            <a:avLst/>
          </a:prstGeom>
          <a:noFill/>
        </p:spPr>
        <p:txBody>
          <a:bodyPr wrap="square" rtlCol="0">
            <a:spAutoFit/>
          </a:bodyPr>
          <a:lstStyle/>
          <a:p>
            <a:r>
              <a:rPr lang="en-AU" dirty="0">
                <a:solidFill>
                  <a:srgbClr val="FF0000"/>
                </a:solidFill>
              </a:rPr>
              <a:t>The reviewer is likely to be a biologist !</a:t>
            </a:r>
          </a:p>
        </p:txBody>
      </p:sp>
    </p:spTree>
    <p:extLst>
      <p:ext uri="{BB962C8B-B14F-4D97-AF65-F5344CB8AC3E}">
        <p14:creationId xmlns:p14="http://schemas.microsoft.com/office/powerpoint/2010/main" val="2471454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056" y="-890"/>
            <a:ext cx="2505879" cy="646331"/>
          </a:xfrm>
          <a:prstGeom prst="rect">
            <a:avLst/>
          </a:prstGeom>
        </p:spPr>
        <p:txBody>
          <a:bodyPr wrap="none">
            <a:spAutoFit/>
          </a:bodyPr>
          <a:lstStyle/>
          <a:p>
            <a:pPr>
              <a:spcBef>
                <a:spcPts val="600"/>
              </a:spcBef>
            </a:pPr>
            <a:r>
              <a:rPr lang="en-AU" sz="3600" b="1" dirty="0">
                <a:solidFill>
                  <a:srgbClr val="0000FF"/>
                </a:solidFill>
              </a:rPr>
              <a:t>B3. Abstract</a:t>
            </a:r>
          </a:p>
        </p:txBody>
      </p:sp>
      <p:sp>
        <p:nvSpPr>
          <p:cNvPr id="4" name="TextBox 3"/>
          <p:cNvSpPr txBox="1"/>
          <p:nvPr/>
        </p:nvSpPr>
        <p:spPr>
          <a:xfrm>
            <a:off x="291530" y="2658134"/>
            <a:ext cx="4032448" cy="646331"/>
          </a:xfrm>
          <a:prstGeom prst="rect">
            <a:avLst/>
          </a:prstGeom>
          <a:noFill/>
        </p:spPr>
        <p:txBody>
          <a:bodyPr wrap="square" rtlCol="0">
            <a:spAutoFit/>
          </a:bodyPr>
          <a:lstStyle/>
          <a:p>
            <a:pPr marL="285750" indent="-285750">
              <a:buFont typeface="Arial" pitchFamily="34" charset="0"/>
              <a:buChar char="•"/>
            </a:pPr>
            <a:r>
              <a:rPr lang="en-AU" b="1" dirty="0"/>
              <a:t>Should have a converging-diverging structure</a:t>
            </a:r>
          </a:p>
        </p:txBody>
      </p:sp>
      <p:sp>
        <p:nvSpPr>
          <p:cNvPr id="5" name="Isosceles Triangle 4"/>
          <p:cNvSpPr/>
          <p:nvPr/>
        </p:nvSpPr>
        <p:spPr>
          <a:xfrm rot="10800000">
            <a:off x="4088101" y="346707"/>
            <a:ext cx="4985066" cy="4752528"/>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 name="Straight Connector 5"/>
          <p:cNvCxnSpPr/>
          <p:nvPr/>
        </p:nvCxnSpPr>
        <p:spPr>
          <a:xfrm>
            <a:off x="4677782" y="1464844"/>
            <a:ext cx="3806908" cy="0"/>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252608" y="2488270"/>
            <a:ext cx="2683167" cy="0"/>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743130" y="503497"/>
            <a:ext cx="3816424" cy="923330"/>
          </a:xfrm>
          <a:prstGeom prst="rect">
            <a:avLst/>
          </a:prstGeom>
          <a:noFill/>
        </p:spPr>
        <p:txBody>
          <a:bodyPr wrap="square" rtlCol="0">
            <a:spAutoFit/>
          </a:bodyPr>
          <a:lstStyle/>
          <a:p>
            <a:pPr algn="ctr"/>
            <a:r>
              <a:rPr lang="en-AU" b="1" dirty="0"/>
              <a:t>Significance: </a:t>
            </a:r>
          </a:p>
          <a:p>
            <a:pPr algn="ctr"/>
            <a:r>
              <a:rPr lang="en-AU" dirty="0"/>
              <a:t>Highlight the significance of your work</a:t>
            </a:r>
          </a:p>
          <a:p>
            <a:pPr algn="ctr"/>
            <a:r>
              <a:rPr lang="en-AU" dirty="0"/>
              <a:t>20-30 words</a:t>
            </a:r>
          </a:p>
        </p:txBody>
      </p:sp>
      <p:sp>
        <p:nvSpPr>
          <p:cNvPr id="12" name="TextBox 11"/>
          <p:cNvSpPr txBox="1"/>
          <p:nvPr/>
        </p:nvSpPr>
        <p:spPr>
          <a:xfrm>
            <a:off x="4839960" y="1527779"/>
            <a:ext cx="3404447" cy="923330"/>
          </a:xfrm>
          <a:prstGeom prst="rect">
            <a:avLst/>
          </a:prstGeom>
          <a:noFill/>
        </p:spPr>
        <p:txBody>
          <a:bodyPr wrap="square" rtlCol="0">
            <a:spAutoFit/>
          </a:bodyPr>
          <a:lstStyle/>
          <a:p>
            <a:pPr algn="ctr"/>
            <a:r>
              <a:rPr lang="en-AU" b="1" dirty="0"/>
              <a:t>Limitations of current techniques: </a:t>
            </a:r>
          </a:p>
          <a:p>
            <a:pPr algn="ctr"/>
            <a:r>
              <a:rPr lang="en-AU" dirty="0"/>
              <a:t>What is wrong with other works?</a:t>
            </a:r>
          </a:p>
          <a:p>
            <a:pPr algn="ctr"/>
            <a:r>
              <a:rPr lang="en-AU" dirty="0"/>
              <a:t>30-50 words</a:t>
            </a:r>
          </a:p>
        </p:txBody>
      </p:sp>
      <p:sp>
        <p:nvSpPr>
          <p:cNvPr id="13" name="TextBox 12"/>
          <p:cNvSpPr txBox="1"/>
          <p:nvPr/>
        </p:nvSpPr>
        <p:spPr>
          <a:xfrm>
            <a:off x="7251699" y="5530647"/>
            <a:ext cx="1368152" cy="369332"/>
          </a:xfrm>
          <a:prstGeom prst="rect">
            <a:avLst/>
          </a:prstGeom>
          <a:noFill/>
        </p:spPr>
        <p:txBody>
          <a:bodyPr wrap="square" rtlCol="0">
            <a:spAutoFit/>
          </a:bodyPr>
          <a:lstStyle/>
          <a:p>
            <a:r>
              <a:rPr lang="en-AU" dirty="0"/>
              <a:t>200 words</a:t>
            </a:r>
          </a:p>
        </p:txBody>
      </p:sp>
      <p:sp>
        <p:nvSpPr>
          <p:cNvPr id="15" name="TextBox 14"/>
          <p:cNvSpPr txBox="1"/>
          <p:nvPr/>
        </p:nvSpPr>
        <p:spPr>
          <a:xfrm>
            <a:off x="5406072" y="2519635"/>
            <a:ext cx="2440118" cy="923330"/>
          </a:xfrm>
          <a:prstGeom prst="rect">
            <a:avLst/>
          </a:prstGeom>
          <a:noFill/>
        </p:spPr>
        <p:txBody>
          <a:bodyPr wrap="square" rtlCol="0">
            <a:spAutoFit/>
          </a:bodyPr>
          <a:lstStyle/>
          <a:p>
            <a:pPr algn="ctr"/>
            <a:r>
              <a:rPr lang="en-AU" b="1" dirty="0"/>
              <a:t>What you have done: </a:t>
            </a:r>
          </a:p>
          <a:p>
            <a:pPr algn="ctr"/>
            <a:r>
              <a:rPr lang="en-AU" dirty="0"/>
              <a:t>Introduce your work</a:t>
            </a:r>
          </a:p>
          <a:p>
            <a:pPr algn="ctr"/>
            <a:r>
              <a:rPr lang="en-AU" dirty="0"/>
              <a:t>20-30 words</a:t>
            </a:r>
          </a:p>
        </p:txBody>
      </p:sp>
      <p:cxnSp>
        <p:nvCxnSpPr>
          <p:cNvPr id="14" name="Straight Connector 13"/>
          <p:cNvCxnSpPr/>
          <p:nvPr/>
        </p:nvCxnSpPr>
        <p:spPr>
          <a:xfrm>
            <a:off x="5733652" y="3440849"/>
            <a:ext cx="1728192" cy="0"/>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882844" y="3476106"/>
            <a:ext cx="1440237" cy="923330"/>
          </a:xfrm>
          <a:prstGeom prst="rect">
            <a:avLst/>
          </a:prstGeom>
          <a:noFill/>
        </p:spPr>
        <p:txBody>
          <a:bodyPr wrap="square" rtlCol="0">
            <a:spAutoFit/>
          </a:bodyPr>
          <a:lstStyle/>
          <a:p>
            <a:pPr algn="ctr"/>
            <a:r>
              <a:rPr lang="en-AU" b="1" dirty="0"/>
              <a:t>A bit result: </a:t>
            </a:r>
          </a:p>
          <a:p>
            <a:pPr algn="ctr"/>
            <a:r>
              <a:rPr lang="en-AU" dirty="0"/>
              <a:t>40-60</a:t>
            </a:r>
            <a:br>
              <a:rPr lang="en-AU" dirty="0"/>
            </a:br>
            <a:r>
              <a:rPr lang="en-AU" dirty="0"/>
              <a:t>words</a:t>
            </a:r>
          </a:p>
        </p:txBody>
      </p:sp>
      <p:sp>
        <p:nvSpPr>
          <p:cNvPr id="20" name="Isosceles Triangle 19"/>
          <p:cNvSpPr/>
          <p:nvPr/>
        </p:nvSpPr>
        <p:spPr>
          <a:xfrm>
            <a:off x="5678536" y="5087358"/>
            <a:ext cx="1824449" cy="1483433"/>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TextBox 20"/>
          <p:cNvSpPr txBox="1"/>
          <p:nvPr/>
        </p:nvSpPr>
        <p:spPr>
          <a:xfrm>
            <a:off x="5666977" y="5899979"/>
            <a:ext cx="1907830" cy="646331"/>
          </a:xfrm>
          <a:prstGeom prst="rect">
            <a:avLst/>
          </a:prstGeom>
          <a:noFill/>
        </p:spPr>
        <p:txBody>
          <a:bodyPr wrap="square" rtlCol="0">
            <a:spAutoFit/>
          </a:bodyPr>
          <a:lstStyle/>
          <a:p>
            <a:pPr algn="ctr"/>
            <a:r>
              <a:rPr lang="en-AU" b="1" dirty="0"/>
              <a:t>So what? </a:t>
            </a:r>
          </a:p>
          <a:p>
            <a:pPr algn="ctr"/>
            <a:r>
              <a:rPr lang="en-AU" dirty="0"/>
              <a:t>20-30 words</a:t>
            </a:r>
          </a:p>
        </p:txBody>
      </p:sp>
    </p:spTree>
    <p:extLst>
      <p:ext uri="{BB962C8B-B14F-4D97-AF65-F5344CB8AC3E}">
        <p14:creationId xmlns:p14="http://schemas.microsoft.com/office/powerpoint/2010/main" val="39889612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268760"/>
            <a:ext cx="8377282" cy="3496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8056" y="-890"/>
            <a:ext cx="4826193" cy="646331"/>
          </a:xfrm>
          <a:prstGeom prst="rect">
            <a:avLst/>
          </a:prstGeom>
        </p:spPr>
        <p:txBody>
          <a:bodyPr wrap="none">
            <a:spAutoFit/>
          </a:bodyPr>
          <a:lstStyle/>
          <a:p>
            <a:pPr>
              <a:spcBef>
                <a:spcPts val="600"/>
              </a:spcBef>
            </a:pPr>
            <a:r>
              <a:rPr lang="en-AU" sz="3600" b="1" dirty="0">
                <a:solidFill>
                  <a:srgbClr val="0000FF"/>
                </a:solidFill>
              </a:rPr>
              <a:t>B3. Abstract−Example 1:</a:t>
            </a:r>
          </a:p>
        </p:txBody>
      </p:sp>
      <p:sp>
        <p:nvSpPr>
          <p:cNvPr id="4" name="Rectangle 3"/>
          <p:cNvSpPr/>
          <p:nvPr/>
        </p:nvSpPr>
        <p:spPr>
          <a:xfrm>
            <a:off x="257622" y="4765551"/>
            <a:ext cx="6120000" cy="830997"/>
          </a:xfrm>
          <a:prstGeom prst="rect">
            <a:avLst/>
          </a:prstGeom>
        </p:spPr>
        <p:txBody>
          <a:bodyPr wrap="square">
            <a:spAutoFit/>
          </a:bodyPr>
          <a:lstStyle/>
          <a:p>
            <a:pPr marL="285750" indent="-285750">
              <a:buFont typeface="Wingdings" pitchFamily="2" charset="2"/>
              <a:buChar char="Ø"/>
            </a:pPr>
            <a:r>
              <a:rPr lang="en-AU" sz="1600" dirty="0">
                <a:solidFill>
                  <a:srgbClr val="0000FF"/>
                </a:solidFill>
                <a:ea typeface="Calibri" pitchFamily="34" charset="0"/>
                <a:cs typeface="Calibri" pitchFamily="34" charset="0"/>
              </a:rPr>
              <a:t>Controlled Rotation and Vibration of Patterned Cell Clusters Using Dielectrophoresis</a:t>
            </a:r>
          </a:p>
          <a:p>
            <a:pPr indent="266700"/>
            <a:r>
              <a:rPr lang="en-AU" sz="1600" dirty="0"/>
              <a:t>Analytical Chemistry, 2015, 87, 2389–2395</a:t>
            </a:r>
          </a:p>
        </p:txBody>
      </p:sp>
    </p:spTree>
    <p:extLst>
      <p:ext uri="{BB962C8B-B14F-4D97-AF65-F5344CB8AC3E}">
        <p14:creationId xmlns:p14="http://schemas.microsoft.com/office/powerpoint/2010/main" val="976225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92685" y="789185"/>
            <a:ext cx="6480720" cy="5632311"/>
          </a:xfrm>
          <a:prstGeom prst="rect">
            <a:avLst/>
          </a:prstGeom>
        </p:spPr>
        <p:txBody>
          <a:bodyPr wrap="square">
            <a:spAutoFit/>
          </a:bodyPr>
          <a:lstStyle/>
          <a:p>
            <a:pPr algn="just">
              <a:spcAft>
                <a:spcPts val="1200"/>
              </a:spcAft>
            </a:pPr>
            <a:r>
              <a:rPr lang="en-AU" sz="1600" dirty="0"/>
              <a:t>The localized motion of cells within a cluster is an important feature of living organisms and has been found to play roles in cell </a:t>
            </a:r>
            <a:r>
              <a:rPr lang="en-AU" sz="1600" dirty="0" err="1"/>
              <a:t>signaling</a:t>
            </a:r>
            <a:r>
              <a:rPr lang="en-AU" sz="1600" dirty="0"/>
              <a:t>, communication, and migration, thus affecting processes such as proliferation, transcription, and organogenesis.</a:t>
            </a:r>
          </a:p>
          <a:p>
            <a:pPr algn="just">
              <a:spcAft>
                <a:spcPts val="1200"/>
              </a:spcAft>
            </a:pPr>
            <a:r>
              <a:rPr lang="en-AU" sz="1600" dirty="0"/>
              <a:t>Current approaches for inducing dynamic movement into cells, however, focus predominantly on mechanical stimulation of single cells, affect cell integrity, and, more importantly, need a complementary mechanism to pattern cells. </a:t>
            </a:r>
          </a:p>
          <a:p>
            <a:pPr algn="just">
              <a:spcAft>
                <a:spcPts val="1200"/>
              </a:spcAft>
            </a:pPr>
            <a:r>
              <a:rPr lang="en-AU" sz="1600" dirty="0"/>
              <a:t>In this article, we demonstrate a new strategy for the mechanical stimulation of large cell clusters, taking advantage of dielectrophoresis. </a:t>
            </a:r>
          </a:p>
          <a:p>
            <a:pPr algn="just">
              <a:spcAft>
                <a:spcPts val="1200"/>
              </a:spcAft>
            </a:pPr>
            <a:r>
              <a:rPr lang="en-AU" sz="1600" dirty="0"/>
              <a:t>This strategy is based on the cellular spin resonance mechanism, but it utilizes coating agents, such as bovine serum albumin, to create consistent rotation and vibration of individual cells. The treatment of cells with coating agents intensifies the torque induced on the cells while reducing the friction at the cell−cell and cell−substrate interfaces, resulting in the consistent motion of the cells. Such localized motion can be modulated by varying the frequency and voltage of the applied sinusoidal AC signal and can be achieved in the absence and presence of flow. </a:t>
            </a:r>
          </a:p>
          <a:p>
            <a:pPr algn="just">
              <a:spcAft>
                <a:spcPts val="1200"/>
              </a:spcAft>
            </a:pPr>
            <a:r>
              <a:rPr lang="en-AU" sz="1600" dirty="0"/>
              <a:t>This strategy enables the survival and functioning of moving cells within large-scale clusters to be investigated.</a:t>
            </a:r>
          </a:p>
        </p:txBody>
      </p:sp>
      <p:sp>
        <p:nvSpPr>
          <p:cNvPr id="3" name="Rectangle 2"/>
          <p:cNvSpPr/>
          <p:nvPr/>
        </p:nvSpPr>
        <p:spPr>
          <a:xfrm>
            <a:off x="982907" y="1175852"/>
            <a:ext cx="1428853" cy="369332"/>
          </a:xfrm>
          <a:prstGeom prst="rect">
            <a:avLst/>
          </a:prstGeom>
        </p:spPr>
        <p:txBody>
          <a:bodyPr wrap="none">
            <a:spAutoFit/>
          </a:bodyPr>
          <a:lstStyle/>
          <a:p>
            <a:pPr algn="r"/>
            <a:r>
              <a:rPr lang="en-AU" b="1" dirty="0">
                <a:solidFill>
                  <a:srgbClr val="FF0000"/>
                </a:solidFill>
              </a:rPr>
              <a:t>Significance: </a:t>
            </a:r>
          </a:p>
        </p:txBody>
      </p:sp>
      <p:sp>
        <p:nvSpPr>
          <p:cNvPr id="9" name="Rectangle 8"/>
          <p:cNvSpPr/>
          <p:nvPr/>
        </p:nvSpPr>
        <p:spPr>
          <a:xfrm>
            <a:off x="-28056" y="-890"/>
            <a:ext cx="4826193" cy="646331"/>
          </a:xfrm>
          <a:prstGeom prst="rect">
            <a:avLst/>
          </a:prstGeom>
        </p:spPr>
        <p:txBody>
          <a:bodyPr wrap="none">
            <a:spAutoFit/>
          </a:bodyPr>
          <a:lstStyle/>
          <a:p>
            <a:pPr>
              <a:spcBef>
                <a:spcPts val="600"/>
              </a:spcBef>
            </a:pPr>
            <a:r>
              <a:rPr lang="en-AU" sz="3600" b="1" dirty="0">
                <a:solidFill>
                  <a:srgbClr val="0000FF"/>
                </a:solidFill>
              </a:rPr>
              <a:t>B3. Abstract−Example 1:</a:t>
            </a:r>
          </a:p>
        </p:txBody>
      </p:sp>
      <p:sp>
        <p:nvSpPr>
          <p:cNvPr id="10" name="Rectangle 9"/>
          <p:cNvSpPr/>
          <p:nvPr/>
        </p:nvSpPr>
        <p:spPr>
          <a:xfrm>
            <a:off x="369498" y="2090907"/>
            <a:ext cx="2042262" cy="646331"/>
          </a:xfrm>
          <a:prstGeom prst="rect">
            <a:avLst/>
          </a:prstGeom>
        </p:spPr>
        <p:txBody>
          <a:bodyPr wrap="square">
            <a:spAutoFit/>
          </a:bodyPr>
          <a:lstStyle/>
          <a:p>
            <a:pPr algn="r"/>
            <a:r>
              <a:rPr lang="en-AU" b="1" dirty="0">
                <a:solidFill>
                  <a:srgbClr val="FF0000"/>
                </a:solidFill>
              </a:rPr>
              <a:t>Limitations of current techniques: </a:t>
            </a:r>
          </a:p>
        </p:txBody>
      </p:sp>
      <p:sp>
        <p:nvSpPr>
          <p:cNvPr id="11" name="Rectangle 10"/>
          <p:cNvSpPr/>
          <p:nvPr/>
        </p:nvSpPr>
        <p:spPr>
          <a:xfrm>
            <a:off x="663501" y="3009057"/>
            <a:ext cx="1748259" cy="646331"/>
          </a:xfrm>
          <a:prstGeom prst="rect">
            <a:avLst/>
          </a:prstGeom>
        </p:spPr>
        <p:txBody>
          <a:bodyPr wrap="square">
            <a:spAutoFit/>
          </a:bodyPr>
          <a:lstStyle/>
          <a:p>
            <a:pPr algn="r"/>
            <a:r>
              <a:rPr lang="en-AU" b="1" dirty="0">
                <a:solidFill>
                  <a:srgbClr val="FF0000"/>
                </a:solidFill>
              </a:rPr>
              <a:t>What you have done: </a:t>
            </a:r>
          </a:p>
        </p:txBody>
      </p:sp>
      <p:sp>
        <p:nvSpPr>
          <p:cNvPr id="12" name="Rectangle 11"/>
          <p:cNvSpPr/>
          <p:nvPr/>
        </p:nvSpPr>
        <p:spPr>
          <a:xfrm>
            <a:off x="1059467" y="4328378"/>
            <a:ext cx="1352293" cy="369332"/>
          </a:xfrm>
          <a:prstGeom prst="rect">
            <a:avLst/>
          </a:prstGeom>
        </p:spPr>
        <p:txBody>
          <a:bodyPr wrap="none">
            <a:spAutoFit/>
          </a:bodyPr>
          <a:lstStyle/>
          <a:p>
            <a:pPr algn="r"/>
            <a:r>
              <a:rPr lang="en-AU" b="1" dirty="0">
                <a:solidFill>
                  <a:srgbClr val="FF0000"/>
                </a:solidFill>
              </a:rPr>
              <a:t>A bit result: </a:t>
            </a:r>
          </a:p>
        </p:txBody>
      </p:sp>
      <p:sp>
        <p:nvSpPr>
          <p:cNvPr id="13" name="Rectangle 12"/>
          <p:cNvSpPr/>
          <p:nvPr/>
        </p:nvSpPr>
        <p:spPr>
          <a:xfrm>
            <a:off x="1294659" y="5914998"/>
            <a:ext cx="1117101" cy="369332"/>
          </a:xfrm>
          <a:prstGeom prst="rect">
            <a:avLst/>
          </a:prstGeom>
        </p:spPr>
        <p:txBody>
          <a:bodyPr wrap="none">
            <a:spAutoFit/>
          </a:bodyPr>
          <a:lstStyle/>
          <a:p>
            <a:pPr algn="r"/>
            <a:r>
              <a:rPr lang="en-AU" b="1" dirty="0">
                <a:solidFill>
                  <a:srgbClr val="FF0000"/>
                </a:solidFill>
              </a:rPr>
              <a:t>So what? </a:t>
            </a:r>
          </a:p>
        </p:txBody>
      </p:sp>
    </p:spTree>
    <p:extLst>
      <p:ext uri="{BB962C8B-B14F-4D97-AF65-F5344CB8AC3E}">
        <p14:creationId xmlns:p14="http://schemas.microsoft.com/office/powerpoint/2010/main" val="23581892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2355</TotalTime>
  <Words>2307</Words>
  <Application>Microsoft Office PowerPoint</Application>
  <PresentationFormat>On-screen Show (4:3)</PresentationFormat>
  <Paragraphs>326</Paragraphs>
  <Slides>43</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ＭＳ Ｐゴシック</vt:lpstr>
      <vt:lpstr>AdvOT8608a8d1+22</vt:lpstr>
      <vt:lpstr>AdvTimes-b</vt:lpstr>
      <vt:lpstr>Arial</vt:lpstr>
      <vt:lpstr>Calibri</vt:lpstr>
      <vt:lpstr>Times New Roman</vt:lpstr>
      <vt:lpstr>Wingdings</vt:lpstr>
      <vt:lpstr>Office Theme</vt:lpstr>
      <vt:lpstr>EEET2449 Research Methods for Engineers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RMIT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Khashayar Khoshmanesh</dc:creator>
  <cp:lastModifiedBy>Francisco Tovar Lopez</cp:lastModifiedBy>
  <cp:revision>133</cp:revision>
  <cp:lastPrinted>2013-03-28T02:25:07Z</cp:lastPrinted>
  <dcterms:created xsi:type="dcterms:W3CDTF">2013-03-18T22:40:36Z</dcterms:created>
  <dcterms:modified xsi:type="dcterms:W3CDTF">2019-08-14T04:01:24Z</dcterms:modified>
</cp:coreProperties>
</file>